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97" r:id="rId2"/>
    <p:sldId id="690" r:id="rId3"/>
    <p:sldId id="719" r:id="rId4"/>
    <p:sldId id="699" r:id="rId5"/>
    <p:sldId id="696" r:id="rId6"/>
    <p:sldId id="697" r:id="rId7"/>
    <p:sldId id="695" r:id="rId8"/>
    <p:sldId id="693" r:id="rId9"/>
    <p:sldId id="694" r:id="rId10"/>
    <p:sldId id="691" r:id="rId11"/>
    <p:sldId id="698" r:id="rId12"/>
    <p:sldId id="337" r:id="rId13"/>
    <p:sldId id="273" r:id="rId14"/>
    <p:sldId id="347" r:id="rId15"/>
    <p:sldId id="342" r:id="rId16"/>
    <p:sldId id="361" r:id="rId17"/>
    <p:sldId id="363" r:id="rId18"/>
    <p:sldId id="362" r:id="rId19"/>
    <p:sldId id="348" r:id="rId20"/>
    <p:sldId id="317" r:id="rId21"/>
    <p:sldId id="364" r:id="rId22"/>
    <p:sldId id="349" r:id="rId23"/>
    <p:sldId id="261" r:id="rId24"/>
    <p:sldId id="350" r:id="rId25"/>
    <p:sldId id="369" r:id="rId26"/>
    <p:sldId id="366" r:id="rId27"/>
    <p:sldId id="372" r:id="rId28"/>
    <p:sldId id="368" r:id="rId29"/>
    <p:sldId id="278" r:id="rId30"/>
    <p:sldId id="700" r:id="rId31"/>
    <p:sldId id="701" r:id="rId32"/>
    <p:sldId id="288" r:id="rId33"/>
    <p:sldId id="286" r:id="rId34"/>
    <p:sldId id="266" r:id="rId35"/>
    <p:sldId id="268" r:id="rId36"/>
    <p:sldId id="704" r:id="rId37"/>
    <p:sldId id="379" r:id="rId38"/>
    <p:sldId id="384" r:id="rId39"/>
    <p:sldId id="381" r:id="rId40"/>
    <p:sldId id="382" r:id="rId41"/>
    <p:sldId id="383" r:id="rId42"/>
    <p:sldId id="705" r:id="rId43"/>
    <p:sldId id="387" r:id="rId44"/>
    <p:sldId id="388" r:id="rId45"/>
    <p:sldId id="657" r:id="rId46"/>
    <p:sldId id="389" r:id="rId47"/>
    <p:sldId id="394" r:id="rId48"/>
    <p:sldId id="658" r:id="rId49"/>
    <p:sldId id="659" r:id="rId50"/>
    <p:sldId id="385" r:id="rId51"/>
    <p:sldId id="386" r:id="rId52"/>
    <p:sldId id="390" r:id="rId53"/>
    <p:sldId id="391" r:id="rId54"/>
    <p:sldId id="392" r:id="rId55"/>
    <p:sldId id="703" r:id="rId56"/>
    <p:sldId id="660" r:id="rId57"/>
    <p:sldId id="351" r:id="rId58"/>
    <p:sldId id="367" r:id="rId59"/>
    <p:sldId id="661" r:id="rId60"/>
    <p:sldId id="677" r:id="rId61"/>
    <p:sldId id="355" r:id="rId62"/>
    <p:sldId id="356" r:id="rId63"/>
    <p:sldId id="662" r:id="rId64"/>
    <p:sldId id="663" r:id="rId65"/>
    <p:sldId id="664" r:id="rId66"/>
    <p:sldId id="665" r:id="rId67"/>
    <p:sldId id="302" r:id="rId68"/>
    <p:sldId id="666" r:id="rId69"/>
    <p:sldId id="667" r:id="rId70"/>
    <p:sldId id="668" r:id="rId71"/>
    <p:sldId id="669" r:id="rId72"/>
    <p:sldId id="670" r:id="rId73"/>
    <p:sldId id="671" r:id="rId74"/>
    <p:sldId id="380" r:id="rId75"/>
    <p:sldId id="672" r:id="rId76"/>
    <p:sldId id="673" r:id="rId77"/>
    <p:sldId id="702" r:id="rId78"/>
    <p:sldId id="554" r:id="rId79"/>
    <p:sldId id="375" r:id="rId80"/>
    <p:sldId id="377" r:id="rId81"/>
    <p:sldId id="650" r:id="rId82"/>
    <p:sldId id="558" r:id="rId83"/>
    <p:sldId id="651" r:id="rId84"/>
    <p:sldId id="654" r:id="rId85"/>
    <p:sldId id="653" r:id="rId86"/>
    <p:sldId id="655" r:id="rId87"/>
    <p:sldId id="706" r:id="rId88"/>
    <p:sldId id="679" r:id="rId89"/>
    <p:sldId id="680" r:id="rId90"/>
    <p:sldId id="681" r:id="rId91"/>
    <p:sldId id="682" r:id="rId92"/>
    <p:sldId id="683" r:id="rId93"/>
    <p:sldId id="684" r:id="rId94"/>
    <p:sldId id="685" r:id="rId95"/>
    <p:sldId id="686" r:id="rId96"/>
    <p:sldId id="687" r:id="rId97"/>
    <p:sldId id="688" r:id="rId98"/>
    <p:sldId id="717" r:id="rId99"/>
    <p:sldId id="259" r:id="rId100"/>
    <p:sldId id="710" r:id="rId101"/>
    <p:sldId id="274" r:id="rId102"/>
    <p:sldId id="275" r:id="rId103"/>
    <p:sldId id="276" r:id="rId104"/>
    <p:sldId id="277" r:id="rId105"/>
    <p:sldId id="279" r:id="rId106"/>
    <p:sldId id="280" r:id="rId107"/>
    <p:sldId id="281" r:id="rId108"/>
    <p:sldId id="284" r:id="rId109"/>
    <p:sldId id="712" r:id="rId110"/>
    <p:sldId id="295" r:id="rId111"/>
    <p:sldId id="296" r:id="rId112"/>
    <p:sldId id="714" r:id="rId113"/>
    <p:sldId id="298" r:id="rId114"/>
    <p:sldId id="299" r:id="rId115"/>
    <p:sldId id="300" r:id="rId116"/>
    <p:sldId id="301" r:id="rId117"/>
    <p:sldId id="715" r:id="rId118"/>
    <p:sldId id="303" r:id="rId119"/>
    <p:sldId id="304" r:id="rId120"/>
    <p:sldId id="305" r:id="rId121"/>
    <p:sldId id="306" r:id="rId122"/>
    <p:sldId id="307" r:id="rId123"/>
    <p:sldId id="308" r:id="rId124"/>
    <p:sldId id="309" r:id="rId125"/>
    <p:sldId id="310" r:id="rId126"/>
    <p:sldId id="312" r:id="rId127"/>
    <p:sldId id="316" r:id="rId128"/>
    <p:sldId id="314" r:id="rId129"/>
    <p:sldId id="315" r:id="rId130"/>
    <p:sldId id="716" r:id="rId131"/>
    <p:sldId id="318" r:id="rId132"/>
    <p:sldId id="718" r:id="rId13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83"/>
    <p:restoredTop sz="94726"/>
  </p:normalViewPr>
  <p:slideViewPr>
    <p:cSldViewPr snapToGrid="0" snapToObjects="1">
      <p:cViewPr varScale="1">
        <p:scale>
          <a:sx n="120" d="100"/>
          <a:sy n="120" d="100"/>
        </p:scale>
        <p:origin x="2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a:t>
            </a:fld>
            <a:endParaRPr lang="en-US"/>
          </a:p>
        </p:txBody>
      </p:sp>
    </p:spTree>
    <p:extLst>
      <p:ext uri="{BB962C8B-B14F-4D97-AF65-F5344CB8AC3E}">
        <p14:creationId xmlns:p14="http://schemas.microsoft.com/office/powerpoint/2010/main" val="521063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644C6-A2CD-595A-36F0-76744E899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622A2-13CD-6F1D-6ECF-815E230E25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D666B45-C250-8956-3C28-7BF58C29AA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FCB5BB-D65B-EEF9-2EF5-3D378063047C}"/>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10</a:t>
            </a:fld>
            <a:endParaRPr lang="en-US"/>
          </a:p>
        </p:txBody>
      </p:sp>
    </p:spTree>
    <p:extLst>
      <p:ext uri="{BB962C8B-B14F-4D97-AF65-F5344CB8AC3E}">
        <p14:creationId xmlns:p14="http://schemas.microsoft.com/office/powerpoint/2010/main" val="520912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B6EEA-C071-8A2F-3A3D-E04281DD7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A02B9-96AB-52B4-7340-9FBC298A14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572A45-D011-2992-50AE-F1068B8524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28C108-225F-B097-66D5-25BCB5832569}"/>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11</a:t>
            </a:fld>
            <a:endParaRPr lang="en-US"/>
          </a:p>
        </p:txBody>
      </p:sp>
    </p:spTree>
    <p:extLst>
      <p:ext uri="{BB962C8B-B14F-4D97-AF65-F5344CB8AC3E}">
        <p14:creationId xmlns:p14="http://schemas.microsoft.com/office/powerpoint/2010/main" val="1100782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12</a:t>
            </a:fld>
            <a:endParaRPr lang="en-US"/>
          </a:p>
        </p:txBody>
      </p:sp>
    </p:spTree>
    <p:extLst>
      <p:ext uri="{BB962C8B-B14F-4D97-AF65-F5344CB8AC3E}">
        <p14:creationId xmlns:p14="http://schemas.microsoft.com/office/powerpoint/2010/main" val="1873477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15</a:t>
            </a:fld>
            <a:endParaRPr lang="en-US"/>
          </a:p>
        </p:txBody>
      </p:sp>
    </p:spTree>
    <p:extLst>
      <p:ext uri="{BB962C8B-B14F-4D97-AF65-F5344CB8AC3E}">
        <p14:creationId xmlns:p14="http://schemas.microsoft.com/office/powerpoint/2010/main" val="528263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16</a:t>
            </a:fld>
            <a:endParaRPr lang="en-US"/>
          </a:p>
        </p:txBody>
      </p:sp>
    </p:spTree>
    <p:extLst>
      <p:ext uri="{BB962C8B-B14F-4D97-AF65-F5344CB8AC3E}">
        <p14:creationId xmlns:p14="http://schemas.microsoft.com/office/powerpoint/2010/main" val="2102806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17</a:t>
            </a:fld>
            <a:endParaRPr lang="en-US"/>
          </a:p>
        </p:txBody>
      </p:sp>
    </p:spTree>
    <p:extLst>
      <p:ext uri="{BB962C8B-B14F-4D97-AF65-F5344CB8AC3E}">
        <p14:creationId xmlns:p14="http://schemas.microsoft.com/office/powerpoint/2010/main" val="1828048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18</a:t>
            </a:fld>
            <a:endParaRPr lang="en-US"/>
          </a:p>
        </p:txBody>
      </p:sp>
    </p:spTree>
    <p:extLst>
      <p:ext uri="{BB962C8B-B14F-4D97-AF65-F5344CB8AC3E}">
        <p14:creationId xmlns:p14="http://schemas.microsoft.com/office/powerpoint/2010/main" val="765432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19</a:t>
            </a:fld>
            <a:endParaRPr lang="en-US"/>
          </a:p>
        </p:txBody>
      </p:sp>
    </p:spTree>
    <p:extLst>
      <p:ext uri="{BB962C8B-B14F-4D97-AF65-F5344CB8AC3E}">
        <p14:creationId xmlns:p14="http://schemas.microsoft.com/office/powerpoint/2010/main" val="3771470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22</a:t>
            </a:fld>
            <a:endParaRPr lang="en-US"/>
          </a:p>
        </p:txBody>
      </p:sp>
    </p:spTree>
    <p:extLst>
      <p:ext uri="{BB962C8B-B14F-4D97-AF65-F5344CB8AC3E}">
        <p14:creationId xmlns:p14="http://schemas.microsoft.com/office/powerpoint/2010/main" val="2292660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4561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042F3-BCC9-F7CC-311B-DCD0464E5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52D9F-E304-2F34-F8D6-174BDD2222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782CC99-2112-2651-2067-1CB227DC20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A3151C-5F03-4187-3EFC-9AB29C05400E}"/>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2</a:t>
            </a:fld>
            <a:endParaRPr lang="en-US"/>
          </a:p>
        </p:txBody>
      </p:sp>
    </p:spTree>
    <p:extLst>
      <p:ext uri="{BB962C8B-B14F-4D97-AF65-F5344CB8AC3E}">
        <p14:creationId xmlns:p14="http://schemas.microsoft.com/office/powerpoint/2010/main" val="2833945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804BB-C7E1-C40C-CFC9-00D7743F8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1D99B-F21F-AEE6-1365-A204AB12C7A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25608D8-7640-DB7C-61E6-5E0B2BCD1F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3974C0-E1F9-CE6F-CBA3-19E3A3D0BC7B}"/>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36</a:t>
            </a:fld>
            <a:endParaRPr lang="en-US"/>
          </a:p>
        </p:txBody>
      </p:sp>
    </p:spTree>
    <p:extLst>
      <p:ext uri="{BB962C8B-B14F-4D97-AF65-F5344CB8AC3E}">
        <p14:creationId xmlns:p14="http://schemas.microsoft.com/office/powerpoint/2010/main" val="4237678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1E658-3C17-D9DC-0E37-BD10E8650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7F424-4378-6EF5-4489-515EAB8F63C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456C1F-9CE2-A903-3079-EECEE88E381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264DF2-AC73-A1E4-D35A-057F3F221157}"/>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42</a:t>
            </a:fld>
            <a:endParaRPr lang="en-US"/>
          </a:p>
        </p:txBody>
      </p:sp>
    </p:spTree>
    <p:extLst>
      <p:ext uri="{BB962C8B-B14F-4D97-AF65-F5344CB8AC3E}">
        <p14:creationId xmlns:p14="http://schemas.microsoft.com/office/powerpoint/2010/main" val="4010892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5D22-4863-6DC3-0B5F-76A15B459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1A16FC-DF40-A637-352F-5BBDAB4C273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A13E0AC-1A83-75A7-1D27-9A5EDB7C12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C9DFEE-0963-44B3-83E1-2F3EE5A822B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55</a:t>
            </a:fld>
            <a:endParaRPr lang="en-US"/>
          </a:p>
        </p:txBody>
      </p:sp>
    </p:spTree>
    <p:extLst>
      <p:ext uri="{BB962C8B-B14F-4D97-AF65-F5344CB8AC3E}">
        <p14:creationId xmlns:p14="http://schemas.microsoft.com/office/powerpoint/2010/main" val="432866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56</a:t>
            </a:fld>
            <a:endParaRPr lang="en-US"/>
          </a:p>
        </p:txBody>
      </p:sp>
    </p:spTree>
    <p:extLst>
      <p:ext uri="{BB962C8B-B14F-4D97-AF65-F5344CB8AC3E}">
        <p14:creationId xmlns:p14="http://schemas.microsoft.com/office/powerpoint/2010/main" val="1652100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57</a:t>
            </a:fld>
            <a:endParaRPr lang="en-US"/>
          </a:p>
        </p:txBody>
      </p:sp>
    </p:spTree>
    <p:extLst>
      <p:ext uri="{BB962C8B-B14F-4D97-AF65-F5344CB8AC3E}">
        <p14:creationId xmlns:p14="http://schemas.microsoft.com/office/powerpoint/2010/main" val="3151700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58</a:t>
            </a:fld>
            <a:endParaRPr lang="en-US"/>
          </a:p>
        </p:txBody>
      </p:sp>
    </p:spTree>
    <p:extLst>
      <p:ext uri="{BB962C8B-B14F-4D97-AF65-F5344CB8AC3E}">
        <p14:creationId xmlns:p14="http://schemas.microsoft.com/office/powerpoint/2010/main" val="2001806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59</a:t>
            </a:fld>
            <a:endParaRPr lang="en-US"/>
          </a:p>
        </p:txBody>
      </p:sp>
    </p:spTree>
    <p:extLst>
      <p:ext uri="{BB962C8B-B14F-4D97-AF65-F5344CB8AC3E}">
        <p14:creationId xmlns:p14="http://schemas.microsoft.com/office/powerpoint/2010/main" val="3706014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60</a:t>
            </a:fld>
            <a:endParaRPr lang="en-US"/>
          </a:p>
        </p:txBody>
      </p:sp>
    </p:spTree>
    <p:extLst>
      <p:ext uri="{BB962C8B-B14F-4D97-AF65-F5344CB8AC3E}">
        <p14:creationId xmlns:p14="http://schemas.microsoft.com/office/powerpoint/2010/main" val="2953628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61</a:t>
            </a:fld>
            <a:endParaRPr lang="en-US"/>
          </a:p>
        </p:txBody>
      </p:sp>
    </p:spTree>
    <p:extLst>
      <p:ext uri="{BB962C8B-B14F-4D97-AF65-F5344CB8AC3E}">
        <p14:creationId xmlns:p14="http://schemas.microsoft.com/office/powerpoint/2010/main" val="605970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62</a:t>
            </a:fld>
            <a:endParaRPr lang="en-US"/>
          </a:p>
        </p:txBody>
      </p:sp>
    </p:spTree>
    <p:extLst>
      <p:ext uri="{BB962C8B-B14F-4D97-AF65-F5344CB8AC3E}">
        <p14:creationId xmlns:p14="http://schemas.microsoft.com/office/powerpoint/2010/main" val="1297295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D480-BC2E-0EE9-458E-BBA138F46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9A911-C39F-CAF9-B013-1CBD46595A3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C73E711-E9AF-1D3D-B320-1525387C4B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8A6580-3108-1204-04D2-D42C02B1C3D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3</a:t>
            </a:fld>
            <a:endParaRPr lang="en-US"/>
          </a:p>
        </p:txBody>
      </p:sp>
    </p:spTree>
    <p:extLst>
      <p:ext uri="{BB962C8B-B14F-4D97-AF65-F5344CB8AC3E}">
        <p14:creationId xmlns:p14="http://schemas.microsoft.com/office/powerpoint/2010/main" val="2954574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63</a:t>
            </a:fld>
            <a:endParaRPr lang="en-US"/>
          </a:p>
        </p:txBody>
      </p:sp>
    </p:spTree>
    <p:extLst>
      <p:ext uri="{BB962C8B-B14F-4D97-AF65-F5344CB8AC3E}">
        <p14:creationId xmlns:p14="http://schemas.microsoft.com/office/powerpoint/2010/main" val="840739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64</a:t>
            </a:fld>
            <a:endParaRPr lang="en-US"/>
          </a:p>
        </p:txBody>
      </p:sp>
    </p:spTree>
    <p:extLst>
      <p:ext uri="{BB962C8B-B14F-4D97-AF65-F5344CB8AC3E}">
        <p14:creationId xmlns:p14="http://schemas.microsoft.com/office/powerpoint/2010/main" val="1997596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54042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3404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7046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76</a:t>
            </a:fld>
            <a:endParaRPr lang="en-US"/>
          </a:p>
        </p:txBody>
      </p:sp>
    </p:spTree>
    <p:extLst>
      <p:ext uri="{BB962C8B-B14F-4D97-AF65-F5344CB8AC3E}">
        <p14:creationId xmlns:p14="http://schemas.microsoft.com/office/powerpoint/2010/main" val="2957928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611A-ACE5-93E8-76F5-BF6F157AD4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D73A2-A322-8284-1E34-4FDCBC5238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E21A40-0A0B-854B-A787-E5402D0E00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71E884-D0E8-1CF5-6573-A773C77C2591}"/>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77</a:t>
            </a:fld>
            <a:endParaRPr lang="en-US"/>
          </a:p>
        </p:txBody>
      </p:sp>
    </p:spTree>
    <p:extLst>
      <p:ext uri="{BB962C8B-B14F-4D97-AF65-F5344CB8AC3E}">
        <p14:creationId xmlns:p14="http://schemas.microsoft.com/office/powerpoint/2010/main" val="1619468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8DFD0198-3A58-9386-CE95-0F2BDA3CF7EE}"/>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77D76744-9DEC-0E07-CD6A-898FFCE8C0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459" name="Slide Number Placeholder 3">
            <a:extLst>
              <a:ext uri="{FF2B5EF4-FFF2-40B4-BE49-F238E27FC236}">
                <a16:creationId xmlns:a16="http://schemas.microsoft.com/office/drawing/2014/main" id="{28C65CB5-2097-5D05-447F-EBFB377EAE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1459A64-109C-564A-A905-53CBF29C27E2}" type="slidenum">
              <a:rPr lang="en-GB" altLang="en-US" smtClean="0"/>
              <a:pPr/>
              <a:t>78</a:t>
            </a:fld>
            <a:endParaRPr lang="en-GB"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78589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0770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60F98-FCAD-0D8C-2625-8B10BDDA1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8C331-2FF9-54E2-3D09-0004F9BB01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D1B459F-B610-112F-2F1B-1A5FBA9E4D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8C1B93-ABA5-ADF5-B706-1A9DE1E132FE}"/>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4</a:t>
            </a:fld>
            <a:endParaRPr lang="en-US"/>
          </a:p>
        </p:txBody>
      </p:sp>
    </p:spTree>
    <p:extLst>
      <p:ext uri="{BB962C8B-B14F-4D97-AF65-F5344CB8AC3E}">
        <p14:creationId xmlns:p14="http://schemas.microsoft.com/office/powerpoint/2010/main" val="1172801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32CFF78B-DFEC-A5A0-90A7-B928E7BF1CC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28F978E0-FA6C-8244-988C-DE3D4F5036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891" name="Slide Number Placeholder 3">
            <a:extLst>
              <a:ext uri="{FF2B5EF4-FFF2-40B4-BE49-F238E27FC236}">
                <a16:creationId xmlns:a16="http://schemas.microsoft.com/office/drawing/2014/main" id="{8D15449E-4049-46A9-4EC5-29C1375152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4752F30-CB22-6941-A863-3125F78D69C6}" type="slidenum">
              <a:rPr lang="en-GB" altLang="en-US" smtClean="0"/>
              <a:pPr/>
              <a:t>81</a:t>
            </a:fld>
            <a:endParaRPr lang="en-GB"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57AC6D52-8355-5C08-73A1-A141621BD731}"/>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262412EE-9053-45B0-348E-7124DFE734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083" name="Slide Number Placeholder 3">
            <a:extLst>
              <a:ext uri="{FF2B5EF4-FFF2-40B4-BE49-F238E27FC236}">
                <a16:creationId xmlns:a16="http://schemas.microsoft.com/office/drawing/2014/main" id="{ACFAD000-3851-A5D1-EC65-914A7B039E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35FEF72-063F-FB45-AD59-F13FD2E27069}" type="slidenum">
              <a:rPr lang="en-GB" altLang="en-US" smtClean="0"/>
              <a:pPr/>
              <a:t>82</a:t>
            </a:fld>
            <a:endParaRPr lang="en-GB"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6F4A2E81-E400-62DA-AE4E-1F3B1F364A95}"/>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96414191-F7C5-9998-1B33-0FFD843E24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9939" name="Slide Number Placeholder 3">
            <a:extLst>
              <a:ext uri="{FF2B5EF4-FFF2-40B4-BE49-F238E27FC236}">
                <a16:creationId xmlns:a16="http://schemas.microsoft.com/office/drawing/2014/main" id="{9A2CF682-7915-AF2F-3B6A-3D3A81B6B5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0EC52A9-AE7F-A046-B403-F4F785672F9D}" type="slidenum">
              <a:rPr lang="en-GB" altLang="en-US" smtClean="0"/>
              <a:pPr/>
              <a:t>83</a:t>
            </a:fld>
            <a:endParaRPr lang="en-GB"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014B25EB-4AB8-E39D-56DD-1701BD66C5C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8811B236-636C-72B4-2975-A252BB9FD4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79" name="Slide Number Placeholder 3">
            <a:extLst>
              <a:ext uri="{FF2B5EF4-FFF2-40B4-BE49-F238E27FC236}">
                <a16:creationId xmlns:a16="http://schemas.microsoft.com/office/drawing/2014/main" id="{0DFA68FD-3076-7353-E9AF-50E4402EF3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2985B95-AEBE-2E45-9776-15AC76DBE522}" type="slidenum">
              <a:rPr lang="en-GB" altLang="en-US" smtClean="0"/>
              <a:pPr/>
              <a:t>84</a:t>
            </a:fld>
            <a:endParaRPr lang="en-GB" altLang="en-US"/>
          </a:p>
        </p:txBody>
      </p:sp>
    </p:spTree>
    <p:extLst>
      <p:ext uri="{BB962C8B-B14F-4D97-AF65-F5344CB8AC3E}">
        <p14:creationId xmlns:p14="http://schemas.microsoft.com/office/powerpoint/2010/main" val="3696486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014B25EB-4AB8-E39D-56DD-1701BD66C5CB}"/>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8811B236-636C-72B4-2975-A252BB9FD4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79" name="Slide Number Placeholder 3">
            <a:extLst>
              <a:ext uri="{FF2B5EF4-FFF2-40B4-BE49-F238E27FC236}">
                <a16:creationId xmlns:a16="http://schemas.microsoft.com/office/drawing/2014/main" id="{0DFA68FD-3076-7353-E9AF-50E4402EF3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2985B95-AEBE-2E45-9776-15AC76DBE522}" type="slidenum">
              <a:rPr lang="en-GB" altLang="en-US" smtClean="0"/>
              <a:pPr/>
              <a:t>85</a:t>
            </a:fld>
            <a:endParaRPr lang="en-GB"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C32926AB-9EFF-5FC3-4AE1-905AE004C723}"/>
              </a:ext>
            </a:extLst>
          </p:cNvPr>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4BC5BB1B-88AB-9168-40FE-8FC24DC457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555" name="Slide Number Placeholder 3">
            <a:extLst>
              <a:ext uri="{FF2B5EF4-FFF2-40B4-BE49-F238E27FC236}">
                <a16:creationId xmlns:a16="http://schemas.microsoft.com/office/drawing/2014/main" id="{E645024E-3A4E-2683-2C8A-8CB701E95B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4AA3B69-E6AB-294A-9EB5-1432CBEBDB46}" type="slidenum">
              <a:rPr lang="en-GB" altLang="en-US" smtClean="0"/>
              <a:pPr/>
              <a:t>86</a:t>
            </a:fld>
            <a:endParaRPr lang="en-GB" altLang="en-US"/>
          </a:p>
        </p:txBody>
      </p:sp>
    </p:spTree>
    <p:extLst>
      <p:ext uri="{BB962C8B-B14F-4D97-AF65-F5344CB8AC3E}">
        <p14:creationId xmlns:p14="http://schemas.microsoft.com/office/powerpoint/2010/main" val="603001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F2723-6AAA-53C8-BC3D-9BDB7CB809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2DC207-E031-4399-9A13-1E7F383A53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CABF7C-0C1A-7C1F-11AF-F6407690A2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B655AE-6818-6B5D-AA6C-C43F62072D73}"/>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87</a:t>
            </a:fld>
            <a:endParaRPr lang="en-US"/>
          </a:p>
        </p:txBody>
      </p:sp>
    </p:spTree>
    <p:extLst>
      <p:ext uri="{BB962C8B-B14F-4D97-AF65-F5344CB8AC3E}">
        <p14:creationId xmlns:p14="http://schemas.microsoft.com/office/powerpoint/2010/main" val="31942813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88</a:t>
            </a:fld>
            <a:endParaRPr lang="en-US"/>
          </a:p>
        </p:txBody>
      </p:sp>
    </p:spTree>
    <p:extLst>
      <p:ext uri="{BB962C8B-B14F-4D97-AF65-F5344CB8AC3E}">
        <p14:creationId xmlns:p14="http://schemas.microsoft.com/office/powerpoint/2010/main" val="2298395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89</a:t>
            </a:fld>
            <a:endParaRPr lang="en-US"/>
          </a:p>
        </p:txBody>
      </p:sp>
    </p:spTree>
    <p:extLst>
      <p:ext uri="{BB962C8B-B14F-4D97-AF65-F5344CB8AC3E}">
        <p14:creationId xmlns:p14="http://schemas.microsoft.com/office/powerpoint/2010/main" val="1608587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90</a:t>
            </a:fld>
            <a:endParaRPr lang="en-US"/>
          </a:p>
        </p:txBody>
      </p:sp>
    </p:spTree>
    <p:extLst>
      <p:ext uri="{BB962C8B-B14F-4D97-AF65-F5344CB8AC3E}">
        <p14:creationId xmlns:p14="http://schemas.microsoft.com/office/powerpoint/2010/main" val="219010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DD401-5DD9-29BA-5B8C-D2696F0D14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D4099-8D7F-3E81-C7A0-A11AA3E60A6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6D72B6A-87F2-DA6A-8B47-59A8920B009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15A25D-55C8-B545-BC4A-9E68B5F4FA43}"/>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5</a:t>
            </a:fld>
            <a:endParaRPr lang="en-US"/>
          </a:p>
        </p:txBody>
      </p:sp>
    </p:spTree>
    <p:extLst>
      <p:ext uri="{BB962C8B-B14F-4D97-AF65-F5344CB8AC3E}">
        <p14:creationId xmlns:p14="http://schemas.microsoft.com/office/powerpoint/2010/main" val="953456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91</a:t>
            </a:fld>
            <a:endParaRPr lang="en-US"/>
          </a:p>
        </p:txBody>
      </p:sp>
    </p:spTree>
    <p:extLst>
      <p:ext uri="{BB962C8B-B14F-4D97-AF65-F5344CB8AC3E}">
        <p14:creationId xmlns:p14="http://schemas.microsoft.com/office/powerpoint/2010/main" val="38165593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92</a:t>
            </a:fld>
            <a:endParaRPr lang="en-US"/>
          </a:p>
        </p:txBody>
      </p:sp>
    </p:spTree>
    <p:extLst>
      <p:ext uri="{BB962C8B-B14F-4D97-AF65-F5344CB8AC3E}">
        <p14:creationId xmlns:p14="http://schemas.microsoft.com/office/powerpoint/2010/main" val="3073728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93</a:t>
            </a:fld>
            <a:endParaRPr lang="en-US"/>
          </a:p>
        </p:txBody>
      </p:sp>
    </p:spTree>
    <p:extLst>
      <p:ext uri="{BB962C8B-B14F-4D97-AF65-F5344CB8AC3E}">
        <p14:creationId xmlns:p14="http://schemas.microsoft.com/office/powerpoint/2010/main" val="41195320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86288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3790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083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97</a:t>
            </a:fld>
            <a:endParaRPr lang="en-US"/>
          </a:p>
        </p:txBody>
      </p:sp>
    </p:spTree>
    <p:extLst>
      <p:ext uri="{BB962C8B-B14F-4D97-AF65-F5344CB8AC3E}">
        <p14:creationId xmlns:p14="http://schemas.microsoft.com/office/powerpoint/2010/main" val="2801584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96BA2-4CBE-E647-E0EC-A13683C14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37FB8-688D-B573-8E51-FCB7EF7BE18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70CE698-2A39-7F0E-0292-4650703D83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59EDD7-F4AA-0878-BC52-DCD9D946291A}"/>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98</a:t>
            </a:fld>
            <a:endParaRPr lang="en-US"/>
          </a:p>
        </p:txBody>
      </p:sp>
    </p:spTree>
    <p:extLst>
      <p:ext uri="{BB962C8B-B14F-4D97-AF65-F5344CB8AC3E}">
        <p14:creationId xmlns:p14="http://schemas.microsoft.com/office/powerpoint/2010/main" val="3257541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9C04-B4CC-B092-1297-DE7EC83507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CF6C2-4FED-9401-CEE0-1980EAA9C6E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02EF219-6913-759D-6DAD-2731E29770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95D2BD-9E0E-88F0-CA6B-4052BCAF834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132</a:t>
            </a:fld>
            <a:endParaRPr lang="en-US"/>
          </a:p>
        </p:txBody>
      </p:sp>
    </p:spTree>
    <p:extLst>
      <p:ext uri="{BB962C8B-B14F-4D97-AF65-F5344CB8AC3E}">
        <p14:creationId xmlns:p14="http://schemas.microsoft.com/office/powerpoint/2010/main" val="224510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E572E-AC5B-BD92-D6AB-977EF2F532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50A6B-D5D8-B572-D023-121B6405410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356F4DA-8888-6A6B-8B1F-53EB54CE2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E77EB0-BB17-E9C7-8301-3B98AA8040AC}"/>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6</a:t>
            </a:fld>
            <a:endParaRPr lang="en-US"/>
          </a:p>
        </p:txBody>
      </p:sp>
    </p:spTree>
    <p:extLst>
      <p:ext uri="{BB962C8B-B14F-4D97-AF65-F5344CB8AC3E}">
        <p14:creationId xmlns:p14="http://schemas.microsoft.com/office/powerpoint/2010/main" val="3333878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90DDD-4A35-8897-6AC7-DB2A1BAA3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727A4-7307-4B5B-E0B5-4380B6AF571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F692A0-199F-20CD-931A-E955AB9D05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6A1DDD-3517-0277-5D86-5D7E16F1438D}"/>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7</a:t>
            </a:fld>
            <a:endParaRPr lang="en-US"/>
          </a:p>
        </p:txBody>
      </p:sp>
    </p:spTree>
    <p:extLst>
      <p:ext uri="{BB962C8B-B14F-4D97-AF65-F5344CB8AC3E}">
        <p14:creationId xmlns:p14="http://schemas.microsoft.com/office/powerpoint/2010/main" val="630050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AEB88-45B2-A590-72C6-84094804E9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2A181-F821-3808-FDE1-BB9A4B4FD99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B7B59D-E3CF-F758-885B-C8277BE286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AFB8B6-79F6-46BE-910D-382F96C1B306}"/>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8</a:t>
            </a:fld>
            <a:endParaRPr lang="en-US"/>
          </a:p>
        </p:txBody>
      </p:sp>
    </p:spTree>
    <p:extLst>
      <p:ext uri="{BB962C8B-B14F-4D97-AF65-F5344CB8AC3E}">
        <p14:creationId xmlns:p14="http://schemas.microsoft.com/office/powerpoint/2010/main" val="1625824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A9374-D41B-8BA6-1373-83515AFE5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2E94A-8124-D643-FE90-C79FFDA67D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A384955-5E67-D1A9-CC49-AAB950BDB1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D36979-32ED-9424-901B-C1A8E3EFA632}"/>
              </a:ext>
            </a:extLst>
          </p:cNvPr>
          <p:cNvSpPr>
            <a:spLocks noGrp="1"/>
          </p:cNvSpPr>
          <p:nvPr>
            <p:ph type="sldNum" sz="quarter" idx="10"/>
          </p:nvPr>
        </p:nvSpPr>
        <p:spPr>
          <a:xfrm>
            <a:off x="3884613" y="8685213"/>
            <a:ext cx="2971800" cy="458787"/>
          </a:xfrm>
          <a:prstGeom prst="rect">
            <a:avLst/>
          </a:prstGeom>
        </p:spPr>
        <p:txBody>
          <a:bodyPr/>
          <a:lstStyle/>
          <a:p>
            <a:fld id="{A5715650-339F-4D41-A45D-A3F9B0A5A804}" type="slidenum">
              <a:rPr lang="en-US" smtClean="0"/>
              <a:t>9</a:t>
            </a:fld>
            <a:endParaRPr lang="en-US"/>
          </a:p>
        </p:txBody>
      </p:sp>
    </p:spTree>
    <p:extLst>
      <p:ext uri="{BB962C8B-B14F-4D97-AF65-F5344CB8AC3E}">
        <p14:creationId xmlns:p14="http://schemas.microsoft.com/office/powerpoint/2010/main" val="3425091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1524000" y="1122362"/>
            <a:ext cx="9144000" cy="2387601"/>
          </a:xfrm>
          <a:prstGeom prst="rect">
            <a:avLst/>
          </a:prstGeom>
        </p:spPr>
        <p:txBody>
          <a:bodyPr anchor="b"/>
          <a:lstStyle>
            <a:lvl1pPr algn="ctr">
              <a:defRPr sz="6000">
                <a:solidFill>
                  <a:srgbClr val="000000"/>
                </a:solidFill>
              </a:defRPr>
            </a:lvl1pPr>
          </a:lstStyle>
          <a:p>
            <a:r>
              <a:t>Title Text</a:t>
            </a:r>
          </a:p>
        </p:txBody>
      </p:sp>
      <p:sp>
        <p:nvSpPr>
          <p:cNvPr id="12" name="Shape 12"/>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 name="Shape 110"/>
          <p:cNvSpPr>
            <a:spLocks noGrp="1"/>
          </p:cNvSpPr>
          <p:nvPr>
            <p:ph type="title"/>
          </p:nvPr>
        </p:nvSpPr>
        <p:spPr>
          <a:xfrm>
            <a:off x="2166937" y="223242"/>
            <a:ext cx="7858126" cy="1250157"/>
          </a:xfrm>
          <a:prstGeom prst="rect">
            <a:avLst/>
          </a:prstGeom>
        </p:spPr>
        <p:txBody>
          <a:bodyPr lIns="35718" tIns="35718" rIns="35718" bIns="35718"/>
          <a:lstStyle>
            <a:lvl1pPr algn="ctr" defTabSz="410765">
              <a:lnSpc>
                <a:spcPct val="100000"/>
              </a:lnSpc>
              <a:defRPr sz="4000">
                <a:solidFill>
                  <a:srgbClr val="817463"/>
                </a:solidFill>
                <a:latin typeface="Baskerville"/>
                <a:ea typeface="Baskerville"/>
                <a:cs typeface="Baskerville"/>
                <a:sym typeface="Baskerville"/>
              </a:defRPr>
            </a:lvl1pPr>
          </a:lstStyle>
          <a:p>
            <a:r>
              <a:t>Title Text</a:t>
            </a:r>
          </a:p>
        </p:txBody>
      </p:sp>
      <p:sp>
        <p:nvSpPr>
          <p:cNvPr id="111" name="Shape 111"/>
          <p:cNvSpPr>
            <a:spLocks noGrp="1"/>
          </p:cNvSpPr>
          <p:nvPr>
            <p:ph type="body" idx="1"/>
          </p:nvPr>
        </p:nvSpPr>
        <p:spPr>
          <a:xfrm>
            <a:off x="2166937" y="1910953"/>
            <a:ext cx="7858126" cy="4464844"/>
          </a:xfrm>
          <a:prstGeom prst="rect">
            <a:avLst/>
          </a:prstGeom>
        </p:spPr>
        <p:txBody>
          <a:bodyPr lIns="35718" tIns="35718" rIns="35718" bIns="35718" anchor="ctr"/>
          <a:lstStyle>
            <a:lvl1pPr marL="293370" indent="-293370" defTabSz="410765">
              <a:lnSpc>
                <a:spcPct val="100000"/>
              </a:lnSpc>
              <a:spcBef>
                <a:spcPts val="2600"/>
              </a:spcBef>
              <a:buFontTx/>
              <a:defRPr>
                <a:solidFill>
                  <a:srgbClr val="72675A"/>
                </a:solidFill>
                <a:latin typeface="Baskerville"/>
                <a:ea typeface="Baskerville"/>
                <a:cs typeface="Baskerville"/>
                <a:sym typeface="Baskerville"/>
              </a:defRPr>
            </a:lvl1pPr>
            <a:lvl2pPr marL="712469" indent="-293369" defTabSz="410765">
              <a:lnSpc>
                <a:spcPct val="100000"/>
              </a:lnSpc>
              <a:spcBef>
                <a:spcPts val="2600"/>
              </a:spcBef>
              <a:buFontTx/>
              <a:defRPr>
                <a:solidFill>
                  <a:srgbClr val="72675A"/>
                </a:solidFill>
                <a:latin typeface="Baskerville"/>
                <a:ea typeface="Baskerville"/>
                <a:cs typeface="Baskerville"/>
                <a:sym typeface="Baskerville"/>
              </a:defRPr>
            </a:lvl2pPr>
            <a:lvl3pPr marL="1131569" indent="-293369" defTabSz="410765">
              <a:lnSpc>
                <a:spcPct val="100000"/>
              </a:lnSpc>
              <a:spcBef>
                <a:spcPts val="2600"/>
              </a:spcBef>
              <a:buFontTx/>
              <a:defRPr>
                <a:solidFill>
                  <a:srgbClr val="72675A"/>
                </a:solidFill>
                <a:latin typeface="Baskerville"/>
                <a:ea typeface="Baskerville"/>
                <a:cs typeface="Baskerville"/>
                <a:sym typeface="Baskerville"/>
              </a:defRPr>
            </a:lvl3pPr>
            <a:lvl4pPr marL="1550669" indent="-293369" defTabSz="410765">
              <a:lnSpc>
                <a:spcPct val="100000"/>
              </a:lnSpc>
              <a:spcBef>
                <a:spcPts val="2600"/>
              </a:spcBef>
              <a:buFontTx/>
              <a:defRPr>
                <a:solidFill>
                  <a:srgbClr val="72675A"/>
                </a:solidFill>
                <a:latin typeface="Baskerville"/>
                <a:ea typeface="Baskerville"/>
                <a:cs typeface="Baskerville"/>
                <a:sym typeface="Baskerville"/>
              </a:defRPr>
            </a:lvl4pPr>
            <a:lvl5pPr marL="1969770" indent="-293370" defTabSz="410765">
              <a:lnSpc>
                <a:spcPct val="100000"/>
              </a:lnSpc>
              <a:spcBef>
                <a:spcPts val="2600"/>
              </a:spcBef>
              <a:buFontTx/>
              <a:defRPr>
                <a:solidFill>
                  <a:srgbClr val="72675A"/>
                </a:solidFill>
                <a:latin typeface="Baskerville"/>
                <a:ea typeface="Baskerville"/>
                <a:cs typeface="Baskerville"/>
                <a:sym typeface="Baskerville"/>
              </a:defRPr>
            </a:lvl5pPr>
          </a:lstStyle>
          <a:p>
            <a:r>
              <a:t>Body Level One</a:t>
            </a:r>
          </a:p>
          <a:p>
            <a:pPr lvl="1"/>
            <a:r>
              <a:t>Body Level Two</a:t>
            </a:r>
          </a:p>
          <a:p>
            <a:pPr lvl="2"/>
            <a:r>
              <a:t>Body Level Three</a:t>
            </a:r>
          </a:p>
          <a:p>
            <a:pPr lvl="3"/>
            <a:r>
              <a:t>Body Level Four</a:t>
            </a:r>
          </a:p>
          <a:p>
            <a:pPr lvl="4"/>
            <a:r>
              <a:t>Body Level Five</a:t>
            </a:r>
          </a:p>
        </p:txBody>
      </p:sp>
      <p:sp>
        <p:nvSpPr>
          <p:cNvPr id="112" name="Shape 112"/>
          <p:cNvSpPr>
            <a:spLocks noGrp="1"/>
          </p:cNvSpPr>
          <p:nvPr>
            <p:ph type="sldNum" sz="quarter" idx="2"/>
          </p:nvPr>
        </p:nvSpPr>
        <p:spPr>
          <a:xfrm>
            <a:off x="5973266" y="6411515"/>
            <a:ext cx="236538" cy="249239"/>
          </a:xfrm>
          <a:prstGeom prst="rect">
            <a:avLst/>
          </a:prstGeom>
        </p:spPr>
        <p:txBody>
          <a:bodyPr lIns="35718" tIns="35718" rIns="35718" bIns="35718" anchor="t"/>
          <a:lstStyle>
            <a:lvl1pPr algn="ctr" defTabSz="410765">
              <a:defRPr>
                <a:solidFill>
                  <a:srgbClr val="434343"/>
                </a:solidFill>
                <a:effectLst>
                  <a:outerShdw blurRad="25400" dist="23648" dir="16200000" rotWithShape="0">
                    <a:srgbClr val="000000">
                      <a:alpha val="20689"/>
                    </a:srgbClr>
                  </a:outerShdw>
                </a:effectLst>
                <a:latin typeface="Baskerville"/>
                <a:ea typeface="Baskerville"/>
                <a:cs typeface="Baskerville"/>
                <a:sym typeface="Baskervill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Shape 119"/>
          <p:cNvSpPr>
            <a:spLocks noGrp="1"/>
          </p:cNvSpPr>
          <p:nvPr>
            <p:ph type="title"/>
          </p:nvPr>
        </p:nvSpPr>
        <p:spPr>
          <a:xfrm>
            <a:off x="2166937" y="223242"/>
            <a:ext cx="7858126" cy="1250157"/>
          </a:xfrm>
          <a:prstGeom prst="rect">
            <a:avLst/>
          </a:prstGeom>
        </p:spPr>
        <p:txBody>
          <a:bodyPr lIns="35718" tIns="35718" rIns="35718" bIns="35718"/>
          <a:lstStyle>
            <a:lvl1pPr algn="ctr" defTabSz="410765">
              <a:lnSpc>
                <a:spcPct val="100000"/>
              </a:lnSpc>
              <a:defRPr sz="4000">
                <a:solidFill>
                  <a:srgbClr val="817463"/>
                </a:solidFill>
                <a:latin typeface="Baskerville"/>
                <a:ea typeface="Baskerville"/>
                <a:cs typeface="Baskerville"/>
                <a:sym typeface="Baskerville"/>
              </a:defRPr>
            </a:lvl1pPr>
          </a:lstStyle>
          <a:p>
            <a:r>
              <a:t>Title Text</a:t>
            </a:r>
          </a:p>
        </p:txBody>
      </p:sp>
      <p:sp>
        <p:nvSpPr>
          <p:cNvPr id="120" name="Shape 120"/>
          <p:cNvSpPr>
            <a:spLocks noGrp="1"/>
          </p:cNvSpPr>
          <p:nvPr>
            <p:ph type="sldNum" sz="quarter" idx="2"/>
          </p:nvPr>
        </p:nvSpPr>
        <p:spPr>
          <a:xfrm>
            <a:off x="5973266" y="6411515"/>
            <a:ext cx="236538" cy="249239"/>
          </a:xfrm>
          <a:prstGeom prst="rect">
            <a:avLst/>
          </a:prstGeom>
        </p:spPr>
        <p:txBody>
          <a:bodyPr lIns="35718" tIns="35718" rIns="35718" bIns="35718" anchor="t"/>
          <a:lstStyle>
            <a:lvl1pPr algn="ctr" defTabSz="410765">
              <a:defRPr>
                <a:solidFill>
                  <a:srgbClr val="434343"/>
                </a:solidFill>
                <a:effectLst>
                  <a:outerShdw blurRad="25400" dist="23648" dir="16200000" rotWithShape="0">
                    <a:srgbClr val="000000">
                      <a:alpha val="20689"/>
                    </a:srgbClr>
                  </a:outerShdw>
                </a:effectLst>
                <a:latin typeface="Baskerville"/>
                <a:ea typeface="Baskerville"/>
                <a:cs typeface="Baskerville"/>
                <a:sym typeface="Baskervill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28" name="Shape 128"/>
          <p:cNvSpPr>
            <a:spLocks noGrp="1"/>
          </p:cNvSpPr>
          <p:nvPr>
            <p:ph type="title"/>
          </p:nvPr>
        </p:nvSpPr>
        <p:spPr>
          <a:xfrm>
            <a:off x="1524000" y="1122362"/>
            <a:ext cx="9144000" cy="2387601"/>
          </a:xfrm>
          <a:prstGeom prst="rect">
            <a:avLst/>
          </a:prstGeom>
        </p:spPr>
        <p:txBody>
          <a:bodyPr anchor="b"/>
          <a:lstStyle>
            <a:lvl1pPr algn="ctr">
              <a:defRPr sz="6000">
                <a:solidFill>
                  <a:srgbClr val="000000"/>
                </a:solidFill>
              </a:defRPr>
            </a:lvl1pPr>
          </a:lstStyle>
          <a:p>
            <a:r>
              <a:t>Title Text</a:t>
            </a:r>
          </a:p>
        </p:txBody>
      </p:sp>
      <p:sp>
        <p:nvSpPr>
          <p:cNvPr id="129" name="Shape 129"/>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pic>
        <p:nvPicPr>
          <p:cNvPr id="6" name="Picture 2" descr="Image result for blockpass id lab">
            <a:extLst>
              <a:ext uri="{FF2B5EF4-FFF2-40B4-BE49-F238E27FC236}">
                <a16:creationId xmlns:a16="http://schemas.microsoft.com/office/drawing/2014/main" id="{F023FDA4-5E2A-B548-968A-8731B989128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23155" y="5613827"/>
            <a:ext cx="3161858" cy="15809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3B5BCD-BD3D-A174-732E-C7AFAD71166E}"/>
              </a:ext>
            </a:extLst>
          </p:cNvPr>
          <p:cNvSpPr>
            <a:spLocks noGrp="1"/>
          </p:cNvSpPr>
          <p:nvPr>
            <p:ph type="dt" sz="half" idx="10"/>
          </p:nvPr>
        </p:nvSpPr>
        <p:spPr/>
        <p:txBody>
          <a:bodyPr/>
          <a:lstStyle>
            <a:lvl1pPr>
              <a:defRPr/>
            </a:lvl1pPr>
          </a:lstStyle>
          <a:p>
            <a:pPr>
              <a:defRPr/>
            </a:pPr>
            <a:fld id="{35E9BDB7-087F-004A-AE3F-B7923D317D59}" type="datetimeFigureOut">
              <a:rPr lang="en-GB" altLang="en-US"/>
              <a:pPr>
                <a:defRPr/>
              </a:pPr>
              <a:t>19/03/2025</a:t>
            </a:fld>
            <a:endParaRPr lang="en-GB" altLang="en-US"/>
          </a:p>
        </p:txBody>
      </p:sp>
      <p:sp>
        <p:nvSpPr>
          <p:cNvPr id="5" name="Footer Placeholder 4">
            <a:extLst>
              <a:ext uri="{FF2B5EF4-FFF2-40B4-BE49-F238E27FC236}">
                <a16:creationId xmlns:a16="http://schemas.microsoft.com/office/drawing/2014/main" id="{3D40B3AD-F257-DCBD-AD78-01C31569CEFF}"/>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0E8560E5-B3DC-3882-79E0-752188B56812}"/>
              </a:ext>
            </a:extLst>
          </p:cNvPr>
          <p:cNvSpPr>
            <a:spLocks noGrp="1"/>
          </p:cNvSpPr>
          <p:nvPr>
            <p:ph type="sldNum" sz="quarter" idx="12"/>
          </p:nvPr>
        </p:nvSpPr>
        <p:spPr>
          <a:xfrm>
            <a:off x="11078726" y="6400413"/>
            <a:ext cx="275074" cy="276999"/>
          </a:xfrm>
        </p:spPr>
        <p:txBody>
          <a:bodyPr/>
          <a:lstStyle>
            <a:lvl1pPr>
              <a:defRPr/>
            </a:lvl1pPr>
          </a:lstStyle>
          <a:p>
            <a:pPr>
              <a:defRPr/>
            </a:pPr>
            <a:fld id="{A4C3EC97-9202-5441-B6B2-6F173EF2098C}" type="slidenum">
              <a:rPr lang="en-GB" altLang="en-US"/>
              <a:pPr>
                <a:defRPr/>
              </a:pPr>
              <a:t>‹#›</a:t>
            </a:fld>
            <a:endParaRPr lang="en-GB" altLang="en-US"/>
          </a:p>
        </p:txBody>
      </p:sp>
    </p:spTree>
    <p:extLst>
      <p:ext uri="{BB962C8B-B14F-4D97-AF65-F5344CB8AC3E}">
        <p14:creationId xmlns:p14="http://schemas.microsoft.com/office/powerpoint/2010/main" val="1120464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xfrm>
            <a:off x="204215" y="109093"/>
            <a:ext cx="10515601" cy="1110108"/>
          </a:xfrm>
          <a:prstGeom prst="rect">
            <a:avLst/>
          </a:prstGeom>
        </p:spPr>
        <p:txBody>
          <a:bodyPr/>
          <a:lstStyle/>
          <a:p>
            <a:r>
              <a:t>Title Text</a:t>
            </a:r>
          </a:p>
        </p:txBody>
      </p:sp>
      <p:sp>
        <p:nvSpPr>
          <p:cNvPr id="39" name="Shape 39"/>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lvl1pPr>
              <a:defRPr sz="4400">
                <a:solidFill>
                  <a:srgbClr val="000000"/>
                </a:solidFill>
              </a:defRPr>
            </a:lvl1p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xfrm>
            <a:off x="204215" y="109093"/>
            <a:ext cx="10515601" cy="1110108"/>
          </a:xfrm>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a:spLocks noGrp="1"/>
          </p:cNvSpPr>
          <p:nvPr>
            <p:ph type="title"/>
          </p:nvPr>
        </p:nvSpPr>
        <p:spPr>
          <a:xfrm>
            <a:off x="839787" y="457200"/>
            <a:ext cx="3932239" cy="1600200"/>
          </a:xfrm>
          <a:prstGeom prst="rect">
            <a:avLst/>
          </a:prstGeom>
        </p:spPr>
        <p:txBody>
          <a:bodyPr anchor="b"/>
          <a:lstStyle>
            <a:lvl1pPr>
              <a:defRPr sz="3200">
                <a:solidFill>
                  <a:srgbClr val="000000"/>
                </a:solidFill>
              </a:defRPr>
            </a:lvl1pPr>
          </a:lstStyle>
          <a:p>
            <a:r>
              <a:t>Title Text</a:t>
            </a:r>
          </a:p>
        </p:txBody>
      </p:sp>
      <p:sp>
        <p:nvSpPr>
          <p:cNvPr id="73" name="Shape 73"/>
          <p:cNvSpPr>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Shape 82"/>
          <p:cNvSpPr>
            <a:spLocks noGrp="1"/>
          </p:cNvSpPr>
          <p:nvPr>
            <p:ph type="title"/>
          </p:nvPr>
        </p:nvSpPr>
        <p:spPr>
          <a:xfrm>
            <a:off x="839787" y="457200"/>
            <a:ext cx="3932239" cy="1600200"/>
          </a:xfrm>
          <a:prstGeom prst="rect">
            <a:avLst/>
          </a:prstGeom>
        </p:spPr>
        <p:txBody>
          <a:bodyPr anchor="b"/>
          <a:lstStyle>
            <a:lvl1pPr>
              <a:defRPr sz="3200">
                <a:solidFill>
                  <a:srgbClr val="000000"/>
                </a:solidFill>
              </a:defRPr>
            </a:lvl1pPr>
          </a:lstStyle>
          <a:p>
            <a:r>
              <a:t>Title Text</a:t>
            </a:r>
          </a:p>
        </p:txBody>
      </p:sp>
      <p:sp>
        <p:nvSpPr>
          <p:cNvPr id="83" name="Shape 83"/>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Shape 84"/>
          <p:cNvSpPr>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Shape 92"/>
          <p:cNvSpPr>
            <a:spLocks noGrp="1"/>
          </p:cNvSpPr>
          <p:nvPr>
            <p:ph type="title"/>
          </p:nvPr>
        </p:nvSpPr>
        <p:spPr>
          <a:xfrm>
            <a:off x="838200" y="365125"/>
            <a:ext cx="10515600" cy="1325563"/>
          </a:xfrm>
          <a:prstGeom prst="rect">
            <a:avLst/>
          </a:prstGeom>
        </p:spPr>
        <p:txBody>
          <a:bodyPr/>
          <a:lstStyle>
            <a:lvl1pPr>
              <a:defRPr sz="4400">
                <a:solidFill>
                  <a:srgbClr val="000000"/>
                </a:solidFill>
              </a:defRPr>
            </a:lvl1pPr>
          </a:lstStyle>
          <a:p>
            <a:r>
              <a:t>Title Text</a:t>
            </a:r>
          </a:p>
        </p:txBody>
      </p:sp>
      <p:sp>
        <p:nvSpPr>
          <p:cNvPr id="93" name="Shape 9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Shape 101"/>
          <p:cNvSpPr>
            <a:spLocks noGrp="1"/>
          </p:cNvSpPr>
          <p:nvPr>
            <p:ph type="title"/>
          </p:nvPr>
        </p:nvSpPr>
        <p:spPr>
          <a:xfrm>
            <a:off x="8724900" y="365125"/>
            <a:ext cx="2628900" cy="5811838"/>
          </a:xfrm>
          <a:prstGeom prst="rect">
            <a:avLst/>
          </a:prstGeom>
        </p:spPr>
        <p:txBody>
          <a:bodyPr/>
          <a:lstStyle>
            <a:lvl1pPr>
              <a:defRPr sz="4400">
                <a:solidFill>
                  <a:srgbClr val="000000"/>
                </a:solidFill>
              </a:defRPr>
            </a:lvl1pPr>
          </a:lstStyle>
          <a:p>
            <a:r>
              <a:t>Title Text</a:t>
            </a:r>
          </a:p>
        </p:txBody>
      </p:sp>
      <p:sp>
        <p:nvSpPr>
          <p:cNvPr id="102" name="Shape 102"/>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0" y="0"/>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95176" y="6404292"/>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ransition spd="med"/>
  <p:txStyles>
    <p:title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hyperlink" Target="https://asecuritysite.com/ecdsa/ecdsa3" TargetMode="External"/><Relationship Id="rId2" Type="http://schemas.openxmlformats.org/officeDocument/2006/relationships/image" Target="../media/image135.png"/><Relationship Id="rId1" Type="http://schemas.openxmlformats.org/officeDocument/2006/relationships/slideLayout" Target="../slideLayouts/slideLayout13.xml"/><Relationship Id="rId4" Type="http://schemas.openxmlformats.org/officeDocument/2006/relationships/image" Target="../media/image136.png"/></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asecuritysite.com/golang/go_pad" TargetMode="Externa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hyperlink" Target="https://asecuritysite.com/webcrypto/crypt_eddsa_enc" TargetMode="External"/><Relationship Id="rId2" Type="http://schemas.openxmlformats.org/officeDocument/2006/relationships/hyperlink" Target="https://asecuritysite.com/webcrypto/crypt_ecdsa" TargetMode="External"/><Relationship Id="rId1" Type="http://schemas.openxmlformats.org/officeDocument/2006/relationships/slideLayout" Target="../slideLayouts/slideLayout13.xml"/><Relationship Id="rId5" Type="http://schemas.openxmlformats.org/officeDocument/2006/relationships/hyperlink" Target="https://asecuritysite.com/webcrypto/crypt_rsa5_enc" TargetMode="External"/><Relationship Id="rId4" Type="http://schemas.openxmlformats.org/officeDocument/2006/relationships/hyperlink" Target="https://asecuritysite.com/webcrypto/crypt_rsa7_enc"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asecuritysite.com/golang/go_chacha" TargetMode="External"/><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asecuritysite.com/golang/go_symmetric"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asecuritysite.com/hazmat/hashnew4"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asecuritysite.com/golang/go_symmetric"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securitysite.com/golang/go_symmetric"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securitysite.com/hash/md5"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hash/md5"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golang/gohash"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hyperlink" Target="https://asecuritysite.com/openssl/passwd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securitysite.com/hash/hashnew"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securitysite.com/openssl/openssl_full2"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asecuritysite.com/openssl/openssl_full2b" TargetMode="Externa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asecuritysite.com/golang/circl_xo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asecuritysite.com/hash/sal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securitysite.com/hash/c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hyperlink" Target="https://asecuritysite.com/openssl/openssl_full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hyperlink" Target="https://asecuritysite.com/hash/c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securitysite.com/encryption/htest"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hyperlink" Target="https://asecuritysite.com/mac/hashnew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hyperlink" Target="https://asecuritysite.com/aes/hashnew4a"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hyperlink" Target="https://asecuritysite.com/golang/go_h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asecuritysite.com/golang/go_h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asecuritysite.com/mac/openssl_mac"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hyperlink" Target="https://asecuritysite.com/encryption/passe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hyperlink" Target="https://asecuritysite.com/encryption/passes"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hyperlink" Target="https://asecuritysite.com/pbkdf2/hashnew3"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securitysite.com/hash/htest"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securitysite.com/pbkdf2/PBKDF2_2"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hyperlink" Target="https://asecuritysite.com/pbkdf2/kdf"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asecuritysite.com/encryption/argon"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hyperlink" Target="https://asecuritysite.com/encryption/argon" TargetMode="External"/><Relationship Id="rId2" Type="http://schemas.openxmlformats.org/officeDocument/2006/relationships/hyperlink" Target="https://asecuritysite.com/golang/circl_xof"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asecuritysite.com/golang/go_elgama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hyperlink" Target="https://asecuritysite.com/golang/go_elgam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asecuritysite.com/rsa/go_rsa2"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asecuritysite.com/rsa/go_rsa3"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hyperlink" Target="https://asecuritysite.com/golang/go_elgama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hyperlink" Target="https://asecuritysite.com/golang/go_elgamal"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asecuritysite.com/ecc/plot05" TargetMode="External"/></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sv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securitysite.com/encryption/ecc_pointsv" TargetMode="External"/><Relationship Id="rId1" Type="http://schemas.openxmlformats.org/officeDocument/2006/relationships/slideLayout" Target="../slideLayouts/slideLayout2.xml"/><Relationship Id="rId4" Type="http://schemas.openxmlformats.org/officeDocument/2006/relationships/hyperlink" Target="https://asecuritysite.com/ecc/ecc_pointsv"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asecuritysite.com/ecc/ecc_type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securitysite.com/ecc/ecc_type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asecuritysite.com/ecc/js_ethereum2"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asecuritysite.com/openssh/openssh" TargetMode="Externa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asecuritysite.com/digitalcert/sigs3"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securitysite.com/powershell/oid" TargetMode="Externa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85.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asecuritysite.com/rsa/go_rsa5" TargetMode="External"/><Relationship Id="rId5" Type="http://schemas.openxmlformats.org/officeDocument/2006/relationships/image" Target="../media/image98.png"/><Relationship Id="rId4" Type="http://schemas.openxmlformats.org/officeDocument/2006/relationships/hyperlink" Target="https://asecuritysite.com/rsa/go_rsa4"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s://asecuritysite.com/ecdsa/ecdsa3" TargetMode="External"/><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asecuritysite.com/cracking/ecd2"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asecuritysite.com/golang/ecdsa_rs2" TargetMode="External"/><Relationship Id="rId4" Type="http://schemas.openxmlformats.org/officeDocument/2006/relationships/hyperlink" Target="https://asecuritysite.com/golang/ecdsa_r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asecuritysite.com/aws/lab09"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4112" y="-98037"/>
            <a:ext cx="7088472" cy="2387600"/>
          </a:xfrm>
        </p:spPr>
        <p:txBody>
          <a:bodyPr>
            <a:normAutofit/>
          </a:bodyPr>
          <a:lstStyle/>
          <a:p>
            <a:r>
              <a:rPr lang="en-US" sz="5000" b="1" dirty="0">
                <a:solidFill>
                  <a:srgbClr val="C00000"/>
                </a:solidFill>
              </a:rPr>
              <a:t>Cryptography</a:t>
            </a:r>
            <a:endParaRPr lang="en-US" sz="5000" dirty="0">
              <a:solidFill>
                <a:srgbClr val="C00000"/>
              </a:solidFill>
            </a:endParaRPr>
          </a:p>
        </p:txBody>
      </p:sp>
      <p:sp>
        <p:nvSpPr>
          <p:cNvPr id="3" name="Subtitle 2"/>
          <p:cNvSpPr>
            <a:spLocks noGrp="1"/>
          </p:cNvSpPr>
          <p:nvPr>
            <p:ph type="subTitle" idx="1"/>
          </p:nvPr>
        </p:nvSpPr>
        <p:spPr>
          <a:xfrm>
            <a:off x="1524000" y="2289563"/>
            <a:ext cx="9144000" cy="1655762"/>
          </a:xfrm>
        </p:spPr>
        <p:txBody>
          <a:bodyPr/>
          <a:lstStyle/>
          <a:p>
            <a:r>
              <a:rPr lang="en-US" dirty="0"/>
              <a:t>Prof Bill Buchanan OBE FRSE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453" y="4354067"/>
            <a:ext cx="1661093" cy="2339975"/>
          </a:xfrm>
          <a:prstGeom prst="rect">
            <a:avLst/>
          </a:prstGeom>
        </p:spPr>
      </p:pic>
      <p:pic>
        <p:nvPicPr>
          <p:cNvPr id="7" name="Picture 6">
            <a:extLst>
              <a:ext uri="{FF2B5EF4-FFF2-40B4-BE49-F238E27FC236}">
                <a16:creationId xmlns:a16="http://schemas.microsoft.com/office/drawing/2014/main" id="{E8185553-3D38-CDE1-CC7E-7F9F77DEF7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Rectangle 7">
            <a:extLst>
              <a:ext uri="{FF2B5EF4-FFF2-40B4-BE49-F238E27FC236}">
                <a16:creationId xmlns:a16="http://schemas.microsoft.com/office/drawing/2014/main" id="{5EE1F1DC-2D72-3403-4822-024F21FFA2C9}"/>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spTree>
    <p:extLst>
      <p:ext uri="{BB962C8B-B14F-4D97-AF65-F5344CB8AC3E}">
        <p14:creationId xmlns:p14="http://schemas.microsoft.com/office/powerpoint/2010/main" val="146162828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2B74A-B324-FA40-655E-7D5E6F1574C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18001DE-B27D-31CD-4D28-DAC2AE3A7C57}"/>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A255AFA3-026C-5FB8-4CE8-C7B3026327F9}"/>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A Basic Operation</a:t>
            </a:r>
            <a:endParaRPr sz="4000" dirty="0">
              <a:solidFill>
                <a:srgbClr val="C00000"/>
              </a:solidFill>
            </a:endParaRPr>
          </a:p>
        </p:txBody>
      </p:sp>
      <p:pic>
        <p:nvPicPr>
          <p:cNvPr id="10" name="Picture 9" descr="A diagram of a computer code&#10;&#10;AI-generated content may be incorrect.">
            <a:extLst>
              <a:ext uri="{FF2B5EF4-FFF2-40B4-BE49-F238E27FC236}">
                <a16:creationId xmlns:a16="http://schemas.microsoft.com/office/drawing/2014/main" id="{E87852D6-43B1-68CC-1742-76B12D91F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343" y="849945"/>
            <a:ext cx="8932605" cy="5887399"/>
          </a:xfrm>
          <a:prstGeom prst="rect">
            <a:avLst/>
          </a:prstGeom>
        </p:spPr>
      </p:pic>
    </p:spTree>
    <p:extLst>
      <p:ext uri="{BB962C8B-B14F-4D97-AF65-F5344CB8AC3E}">
        <p14:creationId xmlns:p14="http://schemas.microsoft.com/office/powerpoint/2010/main" val="4132692437"/>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5"/>
          <p:cNvSpPr txBox="1">
            <a:spLocks noGrp="1"/>
          </p:cNvSpPr>
          <p:nvPr>
            <p:ph type="title"/>
          </p:nvPr>
        </p:nvSpPr>
        <p:spPr>
          <a:prstGeom prst="rect">
            <a:avLst/>
          </a:prstGeom>
        </p:spPr>
        <p:txBody>
          <a:bodyPr/>
          <a:lstStyle/>
          <a:p>
            <a:endParaRPr/>
          </a:p>
        </p:txBody>
      </p:sp>
      <p:pic>
        <p:nvPicPr>
          <p:cNvPr id="175"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5"/>
          <p:cNvSpPr txBox="1">
            <a:spLocks noGrp="1"/>
          </p:cNvSpPr>
          <p:nvPr>
            <p:ph type="title"/>
          </p:nvPr>
        </p:nvSpPr>
        <p:spPr>
          <a:prstGeom prst="rect">
            <a:avLst/>
          </a:prstGeom>
        </p:spPr>
        <p:txBody>
          <a:bodyPr/>
          <a:lstStyle/>
          <a:p>
            <a:endParaRPr/>
          </a:p>
        </p:txBody>
      </p:sp>
      <p:pic>
        <p:nvPicPr>
          <p:cNvPr id="178"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5"/>
          <p:cNvSpPr txBox="1">
            <a:spLocks noGrp="1"/>
          </p:cNvSpPr>
          <p:nvPr>
            <p:ph type="title"/>
          </p:nvPr>
        </p:nvSpPr>
        <p:spPr>
          <a:prstGeom prst="rect">
            <a:avLst/>
          </a:prstGeom>
        </p:spPr>
        <p:txBody>
          <a:bodyPr/>
          <a:lstStyle/>
          <a:p>
            <a:endParaRPr/>
          </a:p>
        </p:txBody>
      </p:sp>
      <p:pic>
        <p:nvPicPr>
          <p:cNvPr id="181"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5"/>
          <p:cNvSpPr txBox="1">
            <a:spLocks noGrp="1"/>
          </p:cNvSpPr>
          <p:nvPr>
            <p:ph type="title"/>
          </p:nvPr>
        </p:nvSpPr>
        <p:spPr>
          <a:prstGeom prst="rect">
            <a:avLst/>
          </a:prstGeom>
        </p:spPr>
        <p:txBody>
          <a:bodyPr/>
          <a:lstStyle/>
          <a:p>
            <a:endParaRPr/>
          </a:p>
        </p:txBody>
      </p:sp>
      <p:pic>
        <p:nvPicPr>
          <p:cNvPr id="184"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5"/>
          <p:cNvSpPr txBox="1">
            <a:spLocks noGrp="1"/>
          </p:cNvSpPr>
          <p:nvPr>
            <p:ph type="title"/>
          </p:nvPr>
        </p:nvSpPr>
        <p:spPr>
          <a:prstGeom prst="rect">
            <a:avLst/>
          </a:prstGeom>
        </p:spPr>
        <p:txBody>
          <a:bodyPr/>
          <a:lstStyle/>
          <a:p>
            <a:endParaRPr/>
          </a:p>
        </p:txBody>
      </p:sp>
      <p:pic>
        <p:nvPicPr>
          <p:cNvPr id="187"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5"/>
          <p:cNvSpPr txBox="1">
            <a:spLocks noGrp="1"/>
          </p:cNvSpPr>
          <p:nvPr>
            <p:ph type="title"/>
          </p:nvPr>
        </p:nvSpPr>
        <p:spPr>
          <a:prstGeom prst="rect">
            <a:avLst/>
          </a:prstGeom>
        </p:spPr>
        <p:txBody>
          <a:bodyPr/>
          <a:lstStyle/>
          <a:p>
            <a:endParaRPr/>
          </a:p>
        </p:txBody>
      </p:sp>
      <p:pic>
        <p:nvPicPr>
          <p:cNvPr id="193" name="0*-tJBF07rGDiKMDzX.jpg" descr="0*-tJBF07rGDiKMDzX.jpg"/>
          <p:cNvPicPr>
            <a:picLocks noChangeAspect="1"/>
          </p:cNvPicPr>
          <p:nvPr/>
        </p:nvPicPr>
        <p:blipFill>
          <a:blip r:embed="rId2"/>
          <a:stretch>
            <a:fillRect/>
          </a:stretch>
        </p:blipFill>
        <p:spPr>
          <a:xfrm>
            <a:off x="1834419" y="83658"/>
            <a:ext cx="8523163" cy="6690684"/>
          </a:xfrm>
          <a:prstGeom prst="rect">
            <a:avLst/>
          </a:prstGeom>
          <a:ln w="12700">
            <a:miter lim="400000"/>
          </a:ln>
        </p:spPr>
      </p:pic>
      <p:grpSp>
        <p:nvGrpSpPr>
          <p:cNvPr id="196" name="0*ghKTZVG0LYweYfou.jpg"/>
          <p:cNvGrpSpPr/>
          <p:nvPr/>
        </p:nvGrpSpPr>
        <p:grpSpPr>
          <a:xfrm>
            <a:off x="2343968" y="274638"/>
            <a:ext cx="15037596" cy="13455019"/>
            <a:chOff x="116573" y="-400450"/>
            <a:chExt cx="13488056" cy="12012073"/>
          </a:xfrm>
        </p:grpSpPr>
        <p:pic>
          <p:nvPicPr>
            <p:cNvPr id="195" name="0*ghKTZVG0LYweYfou.jpg" descr="0*ghKTZVG0LYweYfou.jpg"/>
            <p:cNvPicPr>
              <a:picLocks noChangeAspect="1"/>
            </p:cNvPicPr>
            <p:nvPr/>
          </p:nvPicPr>
          <p:blipFill>
            <a:blip r:embed="rId3"/>
            <a:stretch>
              <a:fillRect/>
            </a:stretch>
          </p:blipFill>
          <p:spPr>
            <a:xfrm>
              <a:off x="116573" y="-400450"/>
              <a:ext cx="5310806" cy="5421911"/>
            </a:xfrm>
            <a:prstGeom prst="rect">
              <a:avLst/>
            </a:prstGeom>
            <a:ln>
              <a:noFill/>
            </a:ln>
            <a:effectLst/>
          </p:spPr>
        </p:pic>
        <p:pic>
          <p:nvPicPr>
            <p:cNvPr id="194" name="0*ghKTZVG0LYweYfou.jpg" descr="0*ghKTZVG0LYweYfou.jpg"/>
            <p:cNvPicPr>
              <a:picLocks/>
            </p:cNvPicPr>
            <p:nvPr/>
          </p:nvPicPr>
          <p:blipFill>
            <a:blip r:embed="rId4"/>
            <a:stretch>
              <a:fillRect/>
            </a:stretch>
          </p:blipFill>
          <p:spPr>
            <a:xfrm>
              <a:off x="5730629" y="3543298"/>
              <a:ext cx="7874000" cy="8068325"/>
            </a:xfrm>
            <a:prstGeom prst="rect">
              <a:avLst/>
            </a:prstGeom>
            <a:effectLst/>
          </p:spPr>
        </p:pic>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96"/>
                                        </p:tgtEl>
                                        <p:attrNameLst>
                                          <p:attrName>style.visibility</p:attrName>
                                        </p:attrNameLst>
                                      </p:cBhvr>
                                      <p:to>
                                        <p:strVal val="visible"/>
                                      </p:to>
                                    </p:set>
                                    <p:anim calcmode="lin" valueType="num">
                                      <p:cBhvr>
                                        <p:cTn id="7" dur="1000" fill="hold"/>
                                        <p:tgtEl>
                                          <p:spTgt spid="196"/>
                                        </p:tgtEl>
                                        <p:attrNameLst>
                                          <p:attrName>ppt_x</p:attrName>
                                        </p:attrNameLst>
                                      </p:cBhvr>
                                      <p:tavLst>
                                        <p:tav tm="0">
                                          <p:val>
                                            <p:strVal val="0-#ppt_w/2"/>
                                          </p:val>
                                        </p:tav>
                                        <p:tav tm="100000">
                                          <p:val>
                                            <p:strVal val="#ppt_x"/>
                                          </p:val>
                                        </p:tav>
                                      </p:tavLst>
                                    </p:anim>
                                    <p:anim calcmode="lin" valueType="num">
                                      <p:cBhvr>
                                        <p:cTn id="8" dur="1000" fill="hold"/>
                                        <p:tgtEl>
                                          <p:spTgt spid="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5"/>
          <p:cNvSpPr txBox="1">
            <a:spLocks noGrp="1"/>
          </p:cNvSpPr>
          <p:nvPr>
            <p:ph type="title"/>
          </p:nvPr>
        </p:nvSpPr>
        <p:spPr>
          <a:prstGeom prst="rect">
            <a:avLst/>
          </a:prstGeom>
        </p:spPr>
        <p:txBody>
          <a:bodyPr/>
          <a:lstStyle/>
          <a:p>
            <a:endParaRPr/>
          </a:p>
        </p:txBody>
      </p:sp>
      <p:pic>
        <p:nvPicPr>
          <p:cNvPr id="199" name="1*4AaR2uZAcu23xpsErNVULw.png" descr="1*4AaR2uZAcu23xpsErNVULw.png"/>
          <p:cNvPicPr>
            <a:picLocks noChangeAspect="1"/>
          </p:cNvPicPr>
          <p:nvPr/>
        </p:nvPicPr>
        <p:blipFill>
          <a:blip r:embed="rId2"/>
          <a:stretch>
            <a:fillRect/>
          </a:stretch>
        </p:blipFill>
        <p:spPr>
          <a:xfrm>
            <a:off x="983886" y="1621945"/>
            <a:ext cx="2309785" cy="2309785"/>
          </a:xfrm>
          <a:prstGeom prst="rect">
            <a:avLst/>
          </a:prstGeom>
          <a:ln w="12700">
            <a:miter lim="400000"/>
          </a:ln>
        </p:spPr>
      </p:pic>
      <p:pic>
        <p:nvPicPr>
          <p:cNvPr id="200" name="1*iF-0IiSrX16m5tHXIqNnIA.png" descr="1*iF-0IiSrX16m5tHXIqNnIA.png"/>
          <p:cNvPicPr>
            <a:picLocks noChangeAspect="1"/>
          </p:cNvPicPr>
          <p:nvPr/>
        </p:nvPicPr>
        <p:blipFill>
          <a:blip r:embed="rId3"/>
          <a:stretch>
            <a:fillRect/>
          </a:stretch>
        </p:blipFill>
        <p:spPr>
          <a:xfrm>
            <a:off x="3981877" y="2435988"/>
            <a:ext cx="6847416" cy="3504008"/>
          </a:xfrm>
          <a:prstGeom prst="rect">
            <a:avLst/>
          </a:prstGeom>
          <a:ln w="12700">
            <a:miter lim="400000"/>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5"/>
          <p:cNvSpPr txBox="1">
            <a:spLocks noGrp="1"/>
          </p:cNvSpPr>
          <p:nvPr>
            <p:ph type="title"/>
          </p:nvPr>
        </p:nvSpPr>
        <p:spPr>
          <a:prstGeom prst="rect">
            <a:avLst/>
          </a:prstGeom>
        </p:spPr>
        <p:txBody>
          <a:bodyPr/>
          <a:lstStyle/>
          <a:p>
            <a:endParaRPr/>
          </a:p>
        </p:txBody>
      </p:sp>
      <p:sp>
        <p:nvSpPr>
          <p:cNvPr id="203" name="-----BEGIN CERTIFICATE-----…"/>
          <p:cNvSpPr/>
          <p:nvPr/>
        </p:nvSpPr>
        <p:spPr>
          <a:xfrm>
            <a:off x="787096" y="294326"/>
            <a:ext cx="6252080" cy="4844448"/>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-----BEGIN CERTIFICATE-----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MIIEwTCCA6mgAwIBAgIRAO93GGFLfHwOCAAAAAAucZgwDQYJKoZIhvcNAQELBQAw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QjELMAkGA1UEBhMCVVMxHjAcBgNVBAoTFUdvb2dsZSBUcnVzdCBTZXJ2aWNlczET</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MBEGA1UEAxMKR1RTIENBIDFPMTAeFw0yMDAyMTIxMTQ3NDFaFw0yMDA1MDYxMTQ3</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NDFaMGgxCzAJBgNVBAYTAlVTMRMwEQYDVQQIEwpDYWxpZm9ybmlhMRYwFAYDVQQH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Ew1Nb3VudGFpbiBWaWV3MRMwEQYDVQQKEwpHb29nbGUgTExDMRcwFQYDVQQDEw53</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d3cuZ29vZ2xlLmNvbTBZMBMGByqGSM49AgEGCCqGSM49AwEHA0IABCzzLJYFJb8W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TpQxWL0TySDvfEWCkMe7l81CFspT60knl13YILNdTM22sUwPycyogKjBSaQZ9Axi</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hCeGEAiJkbejggJVMIICUTAOBgNVHQ8BAf8EBAMCB4AwEwYDVR0lBAwwCgYIKwYB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BQUHAwEwDAYDVR0TAQH/BAIwADAdBgNVHQ4EFgQU9Ty3t90o7UW9+Hc6kv/j9511</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BBwwHwYDVR0jBBgwFoAUmNH4bhDrz5vsYJ8YkBug630J/SswZAYIKwYBBQUHAQEE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WDBWMCcGCCsGAQUFBzABhhtodHRwOi8vb2NzcC5wa2kuZ29vZy9ndHMxbzEwKwYI</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KwYBBQUHMAKGH2h0dHA6Ly9wa2kuZ29vZy9nc3IyL0dUUzFPMS5jcnQwGQYDVR0R</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BBIwEIIOd3d3Lmdvb2dsZS5jb20wIQYDVR0gBBowGDAIBgZngQwBAgIwDAYKKwYB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BAHWeQIFAzAvBgNVHR8EKDAmMCSgIqAghh5odHRwOi8vY3JsLnBraS5nb29nL0dU</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UzFPMS5jcmwwggEFBgorBgEEAdZ5AgQCBIH2BIHzAPEAdgCyHgXMi6LNiiBOh2b5</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K7mKJSBna9r6cOeySVMt74uQXgAAAXA5cNqwAAAEAwBHMEUCIQCojKtzOe8l1JYK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HmKnbt1puqT4AE3peMVAVk/WeWGp1QIgBvRMbNkwF6i8+JVv3CfTHKvFd8e00+GY</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PbXJZb1drKEAdwBep3P531bA57U2SH3QSeAyepGaDIShEhKEGHWWgXFFWAAAAXA5</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cNrLAAAEAwBIMEYCIQCQSONppELPODh65oFT5ZAGsSQz4FsjNNZedgS7WqzLnQIh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AMAru0QUuoE3RWngfhI6W7n1kxkEmd0vSZTe6+Ql+JVuMA0GCSqGSIb3DQEBCwUA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A4IBAQCDU8CVusGstVk1lAmrtg3DyYhNV1UnKyLk3RrHKumwYz5mC25bWGoLVKvv</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pwxBN3zA329/9JZq0mnn0vmPMxjTDvh9sVQ7g4znwha/KJfzL8AZKUdldD9O+hDO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tlHtqVqITZPCAI/ANvbHdZiMEePB8eA+oTiw2ucChqLlsop5Mio8ckg7aXG4/QfC</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AIDbvkoffK44rs4UEpsaqGe9QqMJjTuO7ZCZrFd1m3geq2ARKPHgPoPM6UbDdqgO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TNQo9C0F5ZlOkOgV/qshvpTO4YzE7TB2U571eYEqNXH48syVx8XSk3P7FjM7FIZ2</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IzbJSEipZJm8DsP10fFXpToIn+zK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1000">
                <a:latin typeface="Menlo"/>
                <a:ea typeface="Menlo"/>
                <a:cs typeface="Menlo"/>
                <a:sym typeface="Menlo"/>
              </a:defRPr>
            </a:pPr>
            <a:r>
              <a:rPr sz="1200"/>
              <a:t>-----END CERTIFICATE-----</a:t>
            </a:r>
          </a:p>
        </p:txBody>
      </p:sp>
      <p:sp>
        <p:nvSpPr>
          <p:cNvPr id="204" name="PEM"/>
          <p:cNvSpPr/>
          <p:nvPr/>
        </p:nvSpPr>
        <p:spPr>
          <a:xfrm>
            <a:off x="3524206" y="-16856"/>
            <a:ext cx="1524001" cy="573053"/>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lvl1pPr>
              <a:defRPr>
                <a:solidFill>
                  <a:srgbClr val="FFFFFF"/>
                </a:solidFill>
              </a:defRPr>
            </a:lvl1pPr>
          </a:lstStyle>
          <a:p>
            <a:r>
              <a:rPr sz="2160"/>
              <a:t>PEM</a:t>
            </a:r>
          </a:p>
        </p:txBody>
      </p:sp>
      <p:sp>
        <p:nvSpPr>
          <p:cNvPr id="205" name="openssl x509 -outform der -in www-google-com.pem -out google.crt…"/>
          <p:cNvSpPr/>
          <p:nvPr/>
        </p:nvSpPr>
        <p:spPr>
          <a:xfrm>
            <a:off x="662367" y="5467138"/>
            <a:ext cx="8049006" cy="962795"/>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a:defRPr>
                <a:solidFill>
                  <a:srgbClr val="FFFFFF"/>
                </a:solidFill>
              </a:defRPr>
            </a:pPr>
            <a:r>
              <a:rPr sz="2160"/>
              <a:t>openssl x509 -outform der -in www-google-com.pem -out google.crt</a:t>
            </a:r>
          </a:p>
          <a:p>
            <a:pPr>
              <a:defRPr>
                <a:solidFill>
                  <a:srgbClr val="FFFFFF"/>
                </a:solidFill>
              </a:defRPr>
            </a:pPr>
            <a:r>
              <a:rPr sz="2160"/>
              <a:t>openssl pkcs12 -export -in server.pem -out keystore.pkcs12</a:t>
            </a:r>
            <a:r>
              <a:rPr sz="2160">
                <a:latin typeface="Times"/>
                <a:ea typeface="Times"/>
                <a:cs typeface="Times"/>
                <a:sym typeface="Times"/>
              </a:rPr>
              <a:t> </a:t>
            </a:r>
          </a:p>
        </p:txBody>
      </p:sp>
      <p:sp>
        <p:nvSpPr>
          <p:cNvPr id="206" name="DER…"/>
          <p:cNvSpPr/>
          <p:nvPr/>
        </p:nvSpPr>
        <p:spPr>
          <a:xfrm>
            <a:off x="8861821" y="5874624"/>
            <a:ext cx="2230039" cy="798824"/>
          </a:xfrm>
          <a:prstGeom prst="rect">
            <a:avLst/>
          </a:prstGeom>
          <a:gradFill>
            <a:gsLst>
              <a:gs pos="0">
                <a:srgbClr val="2A869F"/>
              </a:gs>
              <a:gs pos="80000">
                <a:srgbClr val="37B1D1"/>
              </a:gs>
              <a:gs pos="100000">
                <a:srgbClr val="34B3D5"/>
              </a:gs>
            </a:gsLst>
            <a:lin ang="16200000"/>
          </a:gradFill>
          <a:ln>
            <a:solidFill>
              <a:srgbClr val="46AAC4"/>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a:defRPr>
                <a:solidFill>
                  <a:srgbClr val="FFFFFF"/>
                </a:solidFill>
              </a:defRPr>
            </a:pPr>
            <a:r>
              <a:rPr sz="2160"/>
              <a:t>DER</a:t>
            </a:r>
          </a:p>
          <a:p>
            <a:pPr>
              <a:defRPr>
                <a:solidFill>
                  <a:srgbClr val="FFFFFF"/>
                </a:solidFill>
              </a:defRPr>
            </a:pPr>
            <a:r>
              <a:rPr sz="2160"/>
              <a:t>CER</a:t>
            </a:r>
          </a:p>
        </p:txBody>
      </p:sp>
      <p:sp>
        <p:nvSpPr>
          <p:cNvPr id="207" name="Binary"/>
          <p:cNvSpPr txBox="1"/>
          <p:nvPr/>
        </p:nvSpPr>
        <p:spPr>
          <a:xfrm>
            <a:off x="9696025" y="5450088"/>
            <a:ext cx="825737" cy="424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863" rIns="54863">
            <a:spAutoFit/>
          </a:bodyPr>
          <a:lstStyle/>
          <a:p>
            <a:r>
              <a:rPr sz="2160"/>
              <a:t>Binary</a:t>
            </a:r>
          </a:p>
        </p:txBody>
      </p:sp>
      <p:sp>
        <p:nvSpPr>
          <p:cNvPr id="208" name="Base64"/>
          <p:cNvSpPr txBox="1"/>
          <p:nvPr/>
        </p:nvSpPr>
        <p:spPr>
          <a:xfrm>
            <a:off x="7174205" y="2091304"/>
            <a:ext cx="923521" cy="424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863" rIns="54863">
            <a:spAutoFit/>
          </a:bodyPr>
          <a:lstStyle/>
          <a:p>
            <a:r>
              <a:rPr sz="2160"/>
              <a:t>Base64</a:t>
            </a:r>
          </a:p>
        </p:txBody>
      </p:sp>
      <p:sp>
        <p:nvSpPr>
          <p:cNvPr id="209" name="X.509 Certificate (PEM)…"/>
          <p:cNvSpPr/>
          <p:nvPr/>
        </p:nvSpPr>
        <p:spPr>
          <a:xfrm>
            <a:off x="881253" y="1637241"/>
            <a:ext cx="5831370" cy="2748854"/>
          </a:xfrm>
          <a:prstGeom prst="rect">
            <a:avLst/>
          </a:prstGeom>
          <a:solidFill>
            <a:schemeClr val="accent4">
              <a:satOff val="-1335"/>
              <a:lumOff val="-10274"/>
            </a:schemeClr>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(PEM) </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(DER) </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r>
              <a:rPr sz="1920"/>
              <a:t>X.509 Certificate (PKCS#7)</a:t>
            </a:r>
          </a:p>
          <a:p>
            <a:pPr marL="548640" indent="-381000" defTabSz="548640">
              <a:buClr>
                <a:srgbClr val="000000"/>
              </a:buClr>
              <a:buSzPct val="100000"/>
              <a:buFont typeface="Times"/>
              <a:buChar char="•"/>
              <a:defRPr sz="1600">
                <a:solidFill>
                  <a:srgbClr val="FFFFFF"/>
                </a:solidFill>
                <a:latin typeface="Arial"/>
                <a:ea typeface="Arial"/>
                <a:cs typeface="Arial"/>
                <a:sym typeface="Arial"/>
              </a:defRPr>
            </a:pPr>
            <a:endParaRPr sz="1920"/>
          </a:p>
          <a:p>
            <a:pPr>
              <a:defRPr sz="1600">
                <a:solidFill>
                  <a:srgbClr val="FFFFFF"/>
                </a:solidFill>
                <a:latin typeface="Arial"/>
                <a:ea typeface="Arial"/>
                <a:cs typeface="Arial"/>
                <a:sym typeface="Arial"/>
              </a:defRPr>
            </a:pPr>
            <a:r>
              <a:rPr sz="1920"/>
              <a:t>PKCS#1 v2 - Padding for Public Key</a:t>
            </a:r>
          </a:p>
          <a:p>
            <a:pPr defTabSz="548640">
              <a:defRPr sz="1600">
                <a:solidFill>
                  <a:srgbClr val="FFFFFF"/>
                </a:solidFill>
                <a:latin typeface="Arial"/>
                <a:ea typeface="Arial"/>
                <a:cs typeface="Arial"/>
                <a:sym typeface="Arial"/>
              </a:defRPr>
            </a:pPr>
            <a:endParaRPr sz="1920"/>
          </a:p>
          <a:p>
            <a:pPr defTabSz="548640">
              <a:defRPr sz="1600">
                <a:solidFill>
                  <a:srgbClr val="FFFFFF"/>
                </a:solidFill>
                <a:latin typeface="Arial"/>
                <a:ea typeface="Arial"/>
                <a:cs typeface="Arial"/>
                <a:sym typeface="Arial"/>
              </a:defRPr>
            </a:pPr>
            <a:r>
              <a:rPr sz="1920"/>
              <a:t>PKCS #7 v1.5  - Cryptography Message Syntax</a:t>
            </a:r>
          </a:p>
          <a:p>
            <a:pPr defTabSz="548640">
              <a:defRPr sz="1600">
                <a:solidFill>
                  <a:srgbClr val="FFFFFF"/>
                </a:solidFill>
                <a:latin typeface="Arial"/>
                <a:ea typeface="Arial"/>
                <a:cs typeface="Arial"/>
                <a:sym typeface="Arial"/>
              </a:defRPr>
            </a:pPr>
            <a:endParaRPr sz="1920"/>
          </a:p>
          <a:p>
            <a:pPr defTabSz="548640">
              <a:defRPr sz="1600">
                <a:solidFill>
                  <a:srgbClr val="FFFFFF"/>
                </a:solidFill>
                <a:latin typeface="Arial"/>
                <a:ea typeface="Arial"/>
                <a:cs typeface="Arial"/>
                <a:sym typeface="Arial"/>
              </a:defRPr>
            </a:pPr>
            <a:r>
              <a:rPr sz="1920"/>
              <a:t>PKCS 10 v1.7 - Certificate Request Standard.</a:t>
            </a:r>
          </a:p>
          <a:p>
            <a:pPr defTabSz="548640">
              <a:defRPr sz="1200">
                <a:latin typeface="Times"/>
                <a:ea typeface="Times"/>
                <a:cs typeface="Times"/>
                <a:sym typeface="Times"/>
              </a:defRPr>
            </a:pPr>
            <a:endParaRPr sz="1440"/>
          </a:p>
          <a:p>
            <a:pPr marL="548640" indent="-381000" defTabSz="548640">
              <a:buClr>
                <a:srgbClr val="000000"/>
              </a:buClr>
              <a:buSzPct val="100000"/>
              <a:buFont typeface="Times"/>
              <a:buChar char="•"/>
              <a:defRPr sz="1200">
                <a:latin typeface="Times"/>
                <a:ea typeface="Times"/>
                <a:cs typeface="Times"/>
                <a:sym typeface="Times"/>
              </a:defRPr>
            </a:pPr>
            <a:endParaRPr sz="1440"/>
          </a:p>
          <a:p>
            <a:pPr marL="548640" indent="-548640" defTabSz="548640">
              <a:tabLst>
                <a:tab pos="167640" algn="l"/>
                <a:tab pos="548640" algn="l"/>
              </a:tabLst>
              <a:defRPr sz="1200">
                <a:latin typeface="Times"/>
                <a:ea typeface="Times"/>
                <a:cs typeface="Times"/>
                <a:sym typeface="Times"/>
              </a:defRPr>
            </a:pPr>
            <a:endParaRPr sz="1440"/>
          </a:p>
        </p:txBody>
      </p:sp>
      <p:sp>
        <p:nvSpPr>
          <p:cNvPr id="210" name="-----BEGIN PKCS7-----…"/>
          <p:cNvSpPr/>
          <p:nvPr/>
        </p:nvSpPr>
        <p:spPr>
          <a:xfrm>
            <a:off x="7105166" y="387173"/>
            <a:ext cx="5031416" cy="4259274"/>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-----BEGIN PKCS7-----</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MIIE8gYJKoZIhvcNAQcCoIIE4zCCBN8CAQExADALBgkqhkiG9w0BBwGgggTFMIIE</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wTCCA6mgAwIBAgIRAO93GGFLfHwOCAAAAAAucZgwDQYJKoZIhvcNAQELBQAwQjEL</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MAkGA1UEBhMCVVMxHjAcBgNVBAoTFUdvb2dsZSBUcnVzdCBTZXJ2aWNlczETMBEG</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A1UEAxMKR1RTIENBIDFPMTAeFw0yMDAyMTIxMTQ3NDFaFw0yMDA1MDYxMTQ3NDFa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MGgxCzAJBgNVBAYTAlVTMRMwEQYDVQQIEwpDYWxpZm9ybmlhMRYwFAYDVQQHEw1N</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b3VudGFpbiBWaWV3MRMwEQYDVQQKEwpHb29nbGUgTExDMRcwFQYDVQQDEw53d3cu</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Z29vZ2xlLmNvbTBZMBMGByqGSM49AgEGCCqGSM49AwEHA0IABCzzLJYFJb8WTpQx</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WL0TySDvfEWCkMe7l81CFspT60knl13YILNdTM22sUwPycyogKjBSaQZ9AxihCeG</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EAiJkbejggJVMIICUTAOBgNVHQ8BAf8EBAMCB4AwEwYDVR0lBAwwCgYIKwYBBQUH</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AwEwDAYDVR0TAQH/BAIwADAdBgNVHQ4EFgQU9Ty3t90o7UW9+Hc6kv/j9511BBww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HwYDVR0jBBgwFoAUmNH4bhDrz5vsYJ8YkBug630J/SswZAYIKwYBBQUHAQEEWDBW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MCcGCCsGAQUFBzABhhtodHRwOi8vb2NzcC5wa2kuZ29vZy9ndHMxbzEwKwYIKwYB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BQUHMAKGH2h0dHA6Ly9wa2kuZ29vZy9nc3IyL0dUUzFPMS5jcnQwGQYDVR0RBBIw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EIIOd3d3Lmdvb2dsZS5jb20wIQYDVR0gBBowGDAIBgZngQwBAgIwDAYKKwYBBAHW</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eQIFAzAvBgNVHR8EKDAmMCSgIqAghh5odHRwOi8vY3JsLnBraS5nb29nL0dUUzFP</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MS5jcmwwggEFBgorBgEEAdZ5AgQCBIH2BIHzAPEAdgCyHgXMi6LNiiBOh2b5K7mK</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JSBna9r6cOeySVMt74uQXgAAAXA5cNqwAAAEAwBHMEUCIQCojKtzOe8l1JYKHmKn</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bt1puqT4AE3peMVAVk/WeWGp1QIgBvRMbNkwF6i8+JVv3CfTHKvFd8e00+GYPbXJ</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Zb1drKEAdwBep3P531bA57U2SH3QSeAyepGaDIShEhKEGHWWgXFFWAAAAXA5cNrL</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AAAEAwBIMEYCIQCQSONppELPODh65oFT5ZAGsSQz4FsjNNZedgS7WqzLnQIhAMAr</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u0QUuoE3RWngfhI6W7n1kxkEmd0vSZTe6+Ql+JVuMA0GCSqGSIb3DQEBCwUAA4IB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AQCDU8CVusGstVk1lAmrtg3DyYhNV1UnKyLk3RrHKumwYz5mC25bWGoLVKvvpwxB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N3zA329/9JZq0mnn0vmPMxjTDvh9sVQ7g4znwha/KJfzL8AZKUdldD9O+hDOtlHt</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qVqITZPCAI/ANvbHdZiMEePB8eA+oTiw2ucChqLlsop5Mio8ckg7aXG4/QfCAIDb</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vkoffK44rs4UEpsaqGe9QqMJjTuO7ZCZrFd1m3geq2ARKPHgPoPM6UbDdqgOTNQo</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9C0F5ZlOkOgV/qshvpTO4YzE7TB2U571eYEqNXH48syVx8XSk3P7FjM7FIZ2IzbJ</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SEipZJm8DsP10fFXpToIn+zKoQAxAA==</a:t>
            </a:r>
          </a:p>
          <a:p>
            <a:pPr defTabSz="15240">
              <a:tabLst>
                <a:tab pos="426720" algn="l"/>
                <a:tab pos="853440" algn="l"/>
                <a:tab pos="1280160" algn="l"/>
                <a:tab pos="1706880" algn="l"/>
                <a:tab pos="2133600" algn="l"/>
                <a:tab pos="2560320" algn="l"/>
                <a:tab pos="2987040" algn="l"/>
                <a:tab pos="3413760" algn="l"/>
                <a:tab pos="3840480" algn="l"/>
                <a:tab pos="4267200" algn="l"/>
                <a:tab pos="4693920" algn="l"/>
                <a:tab pos="5120640" algn="l"/>
              </a:tabLst>
              <a:defRPr sz="800">
                <a:latin typeface="Menlo"/>
                <a:ea typeface="Menlo"/>
                <a:cs typeface="Menlo"/>
                <a:sym typeface="Menlo"/>
              </a:defRPr>
            </a:pPr>
            <a:r>
              <a:rPr sz="960"/>
              <a:t>-----END PKCS7-----</a:t>
            </a:r>
          </a:p>
        </p:txBody>
      </p:sp>
      <p:sp>
        <p:nvSpPr>
          <p:cNvPr id="211" name="PKCS#7"/>
          <p:cNvSpPr/>
          <p:nvPr/>
        </p:nvSpPr>
        <p:spPr>
          <a:xfrm>
            <a:off x="9214840" y="128538"/>
            <a:ext cx="1524001" cy="573053"/>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nchor="ctr"/>
          <a:lstStyle>
            <a:lvl1pPr>
              <a:defRPr>
                <a:solidFill>
                  <a:srgbClr val="FFFFFF"/>
                </a:solidFill>
              </a:defRPr>
            </a:lvl1pPr>
          </a:lstStyle>
          <a:p>
            <a:r>
              <a:rPr sz="2160"/>
              <a:t>PKCS#7</a:t>
            </a:r>
          </a:p>
        </p:txBody>
      </p:sp>
      <p:sp>
        <p:nvSpPr>
          <p:cNvPr id="212" name="Base64"/>
          <p:cNvSpPr txBox="1"/>
          <p:nvPr/>
        </p:nvSpPr>
        <p:spPr>
          <a:xfrm>
            <a:off x="9203970" y="4688088"/>
            <a:ext cx="923521" cy="424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863" rIns="54863">
            <a:spAutoFit/>
          </a:bodyPr>
          <a:lstStyle/>
          <a:p>
            <a:r>
              <a:rPr sz="2160"/>
              <a:t>Base64</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5"/>
          <p:cNvSpPr txBox="1">
            <a:spLocks noGrp="1"/>
          </p:cNvSpPr>
          <p:nvPr>
            <p:ph type="title"/>
          </p:nvPr>
        </p:nvSpPr>
        <p:spPr>
          <a:prstGeom prst="rect">
            <a:avLst/>
          </a:prstGeom>
        </p:spPr>
        <p:txBody>
          <a:bodyPr/>
          <a:lstStyle/>
          <a:p>
            <a:r>
              <a:rPr lang="en-US" dirty="0"/>
              <a:t>Digital </a:t>
            </a:r>
            <a:r>
              <a:rPr lang="en-US" dirty="0" err="1"/>
              <a:t>Cerificates</a:t>
            </a:r>
            <a:endParaRPr dirty="0"/>
          </a:p>
        </p:txBody>
      </p:sp>
      <p:pic>
        <p:nvPicPr>
          <p:cNvPr id="7" name="Picture 6" descr="A computer screen shot of a computer&#10;&#10;AI-generated content may be incorrect.">
            <a:extLst>
              <a:ext uri="{FF2B5EF4-FFF2-40B4-BE49-F238E27FC236}">
                <a16:creationId xmlns:a16="http://schemas.microsoft.com/office/drawing/2014/main" id="{D2C4348F-8B4A-3700-93CB-B416E8DE8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962" y="1100143"/>
            <a:ext cx="9324975" cy="5757857"/>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5"/>
          <p:cNvSpPr txBox="1">
            <a:spLocks noGrp="1"/>
          </p:cNvSpPr>
          <p:nvPr>
            <p:ph type="title"/>
          </p:nvPr>
        </p:nvSpPr>
        <p:spPr>
          <a:prstGeom prst="rect">
            <a:avLst/>
          </a:prstGeom>
        </p:spPr>
        <p:txBody>
          <a:bodyPr/>
          <a:lstStyle/>
          <a:p>
            <a:endParaRPr/>
          </a:p>
        </p:txBody>
      </p:sp>
      <p:pic>
        <p:nvPicPr>
          <p:cNvPr id="227"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D6755-FC75-B530-BA1E-CBB6B3C4B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49E7E2-02D2-2C85-93BC-B05944629220}"/>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Symmetric Key</a:t>
            </a:r>
            <a:endParaRPr lang="en-US" sz="5000" dirty="0">
              <a:solidFill>
                <a:srgbClr val="C00000"/>
              </a:solidFill>
            </a:endParaRPr>
          </a:p>
        </p:txBody>
      </p:sp>
      <p:sp>
        <p:nvSpPr>
          <p:cNvPr id="3" name="Subtitle 2">
            <a:extLst>
              <a:ext uri="{FF2B5EF4-FFF2-40B4-BE49-F238E27FC236}">
                <a16:creationId xmlns:a16="http://schemas.microsoft.com/office/drawing/2014/main" id="{9FC4986A-44E7-D6FD-BFF3-6444039676E0}"/>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AC808F20-FE64-6AA0-6026-1021812FF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48065ED5-59AD-2CFB-D202-59C754C17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E446461A-B97A-94C3-D675-6036B0C9C9FE}"/>
              </a:ext>
            </a:extLst>
          </p:cNvPr>
          <p:cNvSpPr/>
          <p:nvPr/>
        </p:nvSpPr>
        <p:spPr>
          <a:xfrm>
            <a:off x="3584354" y="3590366"/>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/symmetric</a:t>
            </a:r>
          </a:p>
        </p:txBody>
      </p:sp>
      <p:pic>
        <p:nvPicPr>
          <p:cNvPr id="7" name="Picture 6">
            <a:extLst>
              <a:ext uri="{FF2B5EF4-FFF2-40B4-BE49-F238E27FC236}">
                <a16:creationId xmlns:a16="http://schemas.microsoft.com/office/drawing/2014/main" id="{A6BE7FD9-61C7-1E1F-DC52-8FF06C85D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DE0B1013-63C9-1927-9B5C-D0A3FCBA8D35}"/>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b="1"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551904689"/>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p:nvPr>
        </p:nvSpPr>
        <p:spPr>
          <a:prstGeom prst="rect">
            <a:avLst/>
          </a:prstGeom>
        </p:spPr>
        <p:txBody>
          <a:bodyPr/>
          <a:lstStyle/>
          <a:p>
            <a:endParaRPr/>
          </a:p>
        </p:txBody>
      </p:sp>
      <p:sp>
        <p:nvSpPr>
          <p:cNvPr id="254" name="Content Placeholder 2"/>
          <p:cNvSpPr txBox="1">
            <a:spLocks noGrp="1"/>
          </p:cNvSpPr>
          <p:nvPr>
            <p:ph type="body" idx="1"/>
          </p:nvPr>
        </p:nvSpPr>
        <p:spPr>
          <a:prstGeom prst="rect">
            <a:avLst/>
          </a:prstGeom>
        </p:spPr>
        <p:txBody>
          <a:bodyPr/>
          <a:lstStyle/>
          <a:p>
            <a:endParaRPr/>
          </a:p>
        </p:txBody>
      </p:sp>
      <p:pic>
        <p:nvPicPr>
          <p:cNvPr id="255" name="Picture 4" descr="Picture 4"/>
          <p:cNvPicPr>
            <a:picLocks noChangeAspect="1"/>
          </p:cNvPicPr>
          <p:nvPr/>
        </p:nvPicPr>
        <p:blipFill>
          <a:blip r:embed="rId2"/>
          <a:stretch>
            <a:fillRect/>
          </a:stretch>
        </p:blipFill>
        <p:spPr>
          <a:xfrm>
            <a:off x="609600" y="2"/>
            <a:ext cx="10972800" cy="691150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prstGeom prst="rect">
            <a:avLst/>
          </a:prstGeom>
        </p:spPr>
        <p:txBody>
          <a:bodyPr/>
          <a:lstStyle/>
          <a:p>
            <a:endParaRPr/>
          </a:p>
        </p:txBody>
      </p:sp>
      <p:sp>
        <p:nvSpPr>
          <p:cNvPr id="258" name="Content Placeholder 2"/>
          <p:cNvSpPr txBox="1">
            <a:spLocks noGrp="1"/>
          </p:cNvSpPr>
          <p:nvPr>
            <p:ph type="body" idx="1"/>
          </p:nvPr>
        </p:nvSpPr>
        <p:spPr>
          <a:prstGeom prst="rect">
            <a:avLst/>
          </a:prstGeom>
        </p:spPr>
        <p:txBody>
          <a:bodyPr/>
          <a:lstStyle/>
          <a:p>
            <a:endParaRPr/>
          </a:p>
        </p:txBody>
      </p:sp>
      <p:pic>
        <p:nvPicPr>
          <p:cNvPr id="259" name="Picture 3" descr="Picture 3"/>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prstGeom prst="rect">
            <a:avLst/>
          </a:prstGeom>
        </p:spPr>
        <p:txBody>
          <a:bodyPr/>
          <a:lstStyle/>
          <a:p>
            <a:endParaRPr/>
          </a:p>
        </p:txBody>
      </p:sp>
      <p:sp>
        <p:nvSpPr>
          <p:cNvPr id="262" name="Content Placeholder 2"/>
          <p:cNvSpPr txBox="1">
            <a:spLocks noGrp="1"/>
          </p:cNvSpPr>
          <p:nvPr>
            <p:ph type="body" idx="1"/>
          </p:nvPr>
        </p:nvSpPr>
        <p:spPr>
          <a:prstGeom prst="rect">
            <a:avLst/>
          </a:prstGeom>
        </p:spPr>
        <p:txBody>
          <a:bodyPr/>
          <a:lstStyle/>
          <a:p>
            <a:endParaRPr/>
          </a:p>
        </p:txBody>
      </p:sp>
      <p:pic>
        <p:nvPicPr>
          <p:cNvPr id="263" name="Picture 4" descr="Picture 4"/>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prstGeom prst="rect">
            <a:avLst/>
          </a:prstGeom>
        </p:spPr>
        <p:txBody>
          <a:bodyPr/>
          <a:lstStyle/>
          <a:p>
            <a:endParaRPr/>
          </a:p>
        </p:txBody>
      </p:sp>
      <p:sp>
        <p:nvSpPr>
          <p:cNvPr id="266" name="Content Placeholder 2"/>
          <p:cNvSpPr txBox="1">
            <a:spLocks noGrp="1"/>
          </p:cNvSpPr>
          <p:nvPr>
            <p:ph type="body" idx="1"/>
          </p:nvPr>
        </p:nvSpPr>
        <p:spPr>
          <a:prstGeom prst="rect">
            <a:avLst/>
          </a:prstGeom>
        </p:spPr>
        <p:txBody>
          <a:bodyPr/>
          <a:lstStyle/>
          <a:p>
            <a:endParaRPr/>
          </a:p>
        </p:txBody>
      </p:sp>
      <p:pic>
        <p:nvPicPr>
          <p:cNvPr id="267" name="Picture 4" descr="Picture 4"/>
          <p:cNvPicPr>
            <a:picLocks noChangeAspect="1"/>
          </p:cNvPicPr>
          <p:nvPr/>
        </p:nvPicPr>
        <p:blipFill>
          <a:blip r:embed="rId2"/>
          <a:stretch>
            <a:fillRect/>
          </a:stretch>
        </p:blipFill>
        <p:spPr>
          <a:xfrm>
            <a:off x="652195" y="0"/>
            <a:ext cx="10930205" cy="687629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1"/>
          <p:cNvSpPr txBox="1">
            <a:spLocks noGrp="1"/>
          </p:cNvSpPr>
          <p:nvPr>
            <p:ph type="title"/>
          </p:nvPr>
        </p:nvSpPr>
        <p:spPr>
          <a:prstGeom prst="rect">
            <a:avLst/>
          </a:prstGeom>
        </p:spPr>
        <p:txBody>
          <a:bodyPr/>
          <a:lstStyle/>
          <a:p>
            <a:endParaRPr/>
          </a:p>
        </p:txBody>
      </p:sp>
      <p:sp>
        <p:nvSpPr>
          <p:cNvPr id="270" name="Content Placeholder 2"/>
          <p:cNvSpPr txBox="1">
            <a:spLocks noGrp="1"/>
          </p:cNvSpPr>
          <p:nvPr>
            <p:ph type="body" idx="1"/>
          </p:nvPr>
        </p:nvSpPr>
        <p:spPr>
          <a:prstGeom prst="rect">
            <a:avLst/>
          </a:prstGeom>
        </p:spPr>
        <p:txBody>
          <a:bodyPr/>
          <a:lstStyle/>
          <a:p>
            <a:endParaRPr/>
          </a:p>
        </p:txBody>
      </p:sp>
      <p:pic>
        <p:nvPicPr>
          <p:cNvPr id="271" name="Picture 4" descr="Picture 4"/>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itle 1"/>
          <p:cNvSpPr txBox="1">
            <a:spLocks noGrp="1"/>
          </p:cNvSpPr>
          <p:nvPr>
            <p:ph type="title"/>
          </p:nvPr>
        </p:nvSpPr>
        <p:spPr>
          <a:prstGeom prst="rect">
            <a:avLst/>
          </a:prstGeom>
        </p:spPr>
        <p:txBody>
          <a:bodyPr/>
          <a:lstStyle/>
          <a:p>
            <a:endParaRPr/>
          </a:p>
        </p:txBody>
      </p:sp>
      <p:sp>
        <p:nvSpPr>
          <p:cNvPr id="274" name="Content Placeholder 2"/>
          <p:cNvSpPr txBox="1">
            <a:spLocks noGrp="1"/>
          </p:cNvSpPr>
          <p:nvPr>
            <p:ph type="body" idx="1"/>
          </p:nvPr>
        </p:nvSpPr>
        <p:spPr>
          <a:prstGeom prst="rect">
            <a:avLst/>
          </a:prstGeom>
        </p:spPr>
        <p:txBody>
          <a:bodyPr/>
          <a:lstStyle/>
          <a:p>
            <a:endParaRPr/>
          </a:p>
        </p:txBody>
      </p:sp>
      <p:pic>
        <p:nvPicPr>
          <p:cNvPr id="275" name="Picture 3" descr="Picture 3"/>
          <p:cNvPicPr>
            <a:picLocks noChangeAspect="1"/>
          </p:cNvPicPr>
          <p:nvPr/>
        </p:nvPicPr>
        <p:blipFill>
          <a:blip r:embed="rId2"/>
          <a:stretch>
            <a:fillRect/>
          </a:stretch>
        </p:blipFill>
        <p:spPr>
          <a:xfrm>
            <a:off x="609600" y="0"/>
            <a:ext cx="10972800" cy="6886853"/>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prstGeom prst="rect">
            <a:avLst/>
          </a:prstGeom>
        </p:spPr>
        <p:txBody>
          <a:bodyPr/>
          <a:lstStyle/>
          <a:p>
            <a:endParaRPr/>
          </a:p>
        </p:txBody>
      </p:sp>
      <p:sp>
        <p:nvSpPr>
          <p:cNvPr id="278" name="Content Placeholder 2"/>
          <p:cNvSpPr txBox="1">
            <a:spLocks noGrp="1"/>
          </p:cNvSpPr>
          <p:nvPr>
            <p:ph type="body" idx="1"/>
          </p:nvPr>
        </p:nvSpPr>
        <p:spPr>
          <a:prstGeom prst="rect">
            <a:avLst/>
          </a:prstGeom>
        </p:spPr>
        <p:txBody>
          <a:bodyPr/>
          <a:lstStyle/>
          <a:p>
            <a:endParaRPr/>
          </a:p>
        </p:txBody>
      </p:sp>
      <p:pic>
        <p:nvPicPr>
          <p:cNvPr id="279" name="Picture 3" descr="Picture 3"/>
          <p:cNvPicPr>
            <a:picLocks noChangeAspect="1"/>
          </p:cNvPicPr>
          <p:nvPr/>
        </p:nvPicPr>
        <p:blipFill>
          <a:blip r:embed="rId2"/>
          <a:stretch>
            <a:fillRect/>
          </a:stretch>
        </p:blipFill>
        <p:spPr>
          <a:xfrm>
            <a:off x="652195" y="1"/>
            <a:ext cx="10930205" cy="687915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1"/>
          <p:cNvSpPr txBox="1">
            <a:spLocks noGrp="1"/>
          </p:cNvSpPr>
          <p:nvPr>
            <p:ph type="title"/>
          </p:nvPr>
        </p:nvSpPr>
        <p:spPr>
          <a:prstGeom prst="rect">
            <a:avLst/>
          </a:prstGeom>
        </p:spPr>
        <p:txBody>
          <a:bodyPr/>
          <a:lstStyle/>
          <a:p>
            <a:endParaRPr/>
          </a:p>
        </p:txBody>
      </p:sp>
      <p:sp>
        <p:nvSpPr>
          <p:cNvPr id="282" name="Content Placeholder 2"/>
          <p:cNvSpPr txBox="1">
            <a:spLocks noGrp="1"/>
          </p:cNvSpPr>
          <p:nvPr>
            <p:ph type="body" idx="1"/>
          </p:nvPr>
        </p:nvSpPr>
        <p:spPr>
          <a:prstGeom prst="rect">
            <a:avLst/>
          </a:prstGeom>
        </p:spPr>
        <p:txBody>
          <a:bodyPr/>
          <a:lstStyle/>
          <a:p>
            <a:endParaRPr/>
          </a:p>
        </p:txBody>
      </p:sp>
      <p:pic>
        <p:nvPicPr>
          <p:cNvPr id="283" name="Picture 3" descr="Picture 3"/>
          <p:cNvPicPr>
            <a:picLocks noChangeAspect="1"/>
          </p:cNvPicPr>
          <p:nvPr/>
        </p:nvPicPr>
        <p:blipFill>
          <a:blip r:embed="rId2"/>
          <a:stretch>
            <a:fillRect/>
          </a:stretch>
        </p:blipFill>
        <p:spPr>
          <a:xfrm>
            <a:off x="609600" y="0"/>
            <a:ext cx="10972800" cy="6867857"/>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itle 1"/>
          <p:cNvSpPr txBox="1">
            <a:spLocks noGrp="1"/>
          </p:cNvSpPr>
          <p:nvPr>
            <p:ph type="title"/>
          </p:nvPr>
        </p:nvSpPr>
        <p:spPr>
          <a:prstGeom prst="rect">
            <a:avLst/>
          </a:prstGeom>
        </p:spPr>
        <p:txBody>
          <a:bodyPr/>
          <a:lstStyle/>
          <a:p>
            <a:endParaRPr/>
          </a:p>
        </p:txBody>
      </p:sp>
      <p:sp>
        <p:nvSpPr>
          <p:cNvPr id="286" name="Content Placeholder 2"/>
          <p:cNvSpPr txBox="1">
            <a:spLocks noGrp="1"/>
          </p:cNvSpPr>
          <p:nvPr>
            <p:ph type="body" idx="1"/>
          </p:nvPr>
        </p:nvSpPr>
        <p:spPr>
          <a:prstGeom prst="rect">
            <a:avLst/>
          </a:prstGeom>
        </p:spPr>
        <p:txBody>
          <a:bodyPr/>
          <a:lstStyle/>
          <a:p>
            <a:endParaRPr/>
          </a:p>
        </p:txBody>
      </p:sp>
      <p:pic>
        <p:nvPicPr>
          <p:cNvPr id="287" name="Picture 3" descr="Picture 3"/>
          <p:cNvPicPr>
            <a:picLocks noChangeAspect="1"/>
          </p:cNvPicPr>
          <p:nvPr/>
        </p:nvPicPr>
        <p:blipFill>
          <a:blip r:embed="rId2"/>
          <a:stretch>
            <a:fillRect/>
          </a:stretch>
        </p:blipFill>
        <p:spPr>
          <a:xfrm>
            <a:off x="609600" y="2"/>
            <a:ext cx="10972800" cy="6858001"/>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le 1"/>
          <p:cNvSpPr txBox="1">
            <a:spLocks noGrp="1"/>
          </p:cNvSpPr>
          <p:nvPr>
            <p:ph type="title"/>
          </p:nvPr>
        </p:nvSpPr>
        <p:spPr>
          <a:prstGeom prst="rect">
            <a:avLst/>
          </a:prstGeom>
        </p:spPr>
        <p:txBody>
          <a:bodyPr/>
          <a:lstStyle/>
          <a:p>
            <a:endParaRPr/>
          </a:p>
        </p:txBody>
      </p:sp>
      <p:sp>
        <p:nvSpPr>
          <p:cNvPr id="290" name="Content Placeholder 2"/>
          <p:cNvSpPr txBox="1">
            <a:spLocks noGrp="1"/>
          </p:cNvSpPr>
          <p:nvPr>
            <p:ph type="body" idx="1"/>
          </p:nvPr>
        </p:nvSpPr>
        <p:spPr>
          <a:prstGeom prst="rect">
            <a:avLst/>
          </a:prstGeom>
        </p:spPr>
        <p:txBody>
          <a:bodyPr/>
          <a:lstStyle/>
          <a:p>
            <a:endParaRPr/>
          </a:p>
        </p:txBody>
      </p:sp>
      <p:pic>
        <p:nvPicPr>
          <p:cNvPr id="291" name="Picture 3" descr="Picture 3"/>
          <p:cNvPicPr>
            <a:picLocks noChangeAspect="1"/>
          </p:cNvPicPr>
          <p:nvPr/>
        </p:nvPicPr>
        <p:blipFill>
          <a:blip r:embed="rId2"/>
          <a:stretch>
            <a:fillRect/>
          </a:stretch>
        </p:blipFill>
        <p:spPr>
          <a:xfrm>
            <a:off x="609600" y="0"/>
            <a:ext cx="10972800" cy="6870442"/>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keys and a person&#10;&#10;AI-generated content may be incorrect.">
            <a:extLst>
              <a:ext uri="{FF2B5EF4-FFF2-40B4-BE49-F238E27FC236}">
                <a16:creationId xmlns:a16="http://schemas.microsoft.com/office/drawing/2014/main" id="{DF23E61E-4055-06ED-1A1B-1CB673125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395" y="434470"/>
            <a:ext cx="9407526" cy="4392205"/>
          </a:xfrm>
          <a:prstGeom prst="rect">
            <a:avLst/>
          </a:prstGeom>
        </p:spPr>
      </p:pic>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a:t>
            </a:r>
            <a:endParaRPr sz="4000" dirty="0">
              <a:solidFill>
                <a:srgbClr val="C00000"/>
              </a:solidFill>
            </a:endParaRPr>
          </a:p>
        </p:txBody>
      </p:sp>
      <p:sp>
        <p:nvSpPr>
          <p:cNvPr id="2" name="TextBox 1">
            <a:extLst>
              <a:ext uri="{FF2B5EF4-FFF2-40B4-BE49-F238E27FC236}">
                <a16:creationId xmlns:a16="http://schemas.microsoft.com/office/drawing/2014/main" id="{B5E5AF42-05F0-C19A-FE1C-C0B6CF37AF1D}"/>
              </a:ext>
            </a:extLst>
          </p:cNvPr>
          <p:cNvSpPr txBox="1"/>
          <p:nvPr/>
        </p:nvSpPr>
        <p:spPr>
          <a:xfrm>
            <a:off x="158790" y="4826675"/>
            <a:ext cx="11030736"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Block cipher: </a:t>
            </a:r>
            <a:r>
              <a:rPr lang="en-GB" b="1" dirty="0"/>
              <a:t>AES (128-bit block)</a:t>
            </a:r>
            <a:r>
              <a:rPr lang="en-GB" dirty="0"/>
              <a:t>, DES (64-bit block), 3DES (64-bit block), Blowfish, SM4, Camellia, GOST, IDEA, RC2, Serpent, Skipjack, </a:t>
            </a:r>
            <a:r>
              <a:rPr lang="en-GB" dirty="0" err="1"/>
              <a:t>Twofish</a:t>
            </a:r>
            <a:r>
              <a:rPr lang="en-GB" dirty="0"/>
              <a:t>, and XTEA</a:t>
            </a:r>
            <a:br>
              <a:rPr lang="en-GB" dirty="0"/>
            </a:br>
            <a:r>
              <a:rPr lang="en-GB" dirty="0"/>
              <a:t>Stream cipher: </a:t>
            </a:r>
            <a:r>
              <a:rPr lang="en-GB" b="1" dirty="0"/>
              <a:t>ChaCha20</a:t>
            </a:r>
            <a:r>
              <a:rPr lang="en-GB" dirty="0"/>
              <a:t>, </a:t>
            </a:r>
            <a:r>
              <a:rPr lang="en-GB" b="1" dirty="0"/>
              <a:t>AES GCM</a:t>
            </a:r>
            <a:r>
              <a:rPr lang="en-GB" dirty="0"/>
              <a:t>, ARIA, Sala20, and RC4.</a:t>
            </a:r>
            <a:br>
              <a:rPr lang="en-GB" dirty="0"/>
            </a:br>
            <a:br>
              <a:rPr lang="en-GB" dirty="0"/>
            </a:br>
            <a:r>
              <a:rPr lang="en-GB" dirty="0"/>
              <a:t>AES also known as Rijndael (after Joan Daemen and Vincent </a:t>
            </a:r>
            <a:r>
              <a:rPr lang="en-GB" dirty="0" err="1"/>
              <a:t>Rijmen</a:t>
            </a:r>
            <a:r>
              <a:rPr lang="en-GB" dirty="0"/>
              <a:t>).</a:t>
            </a:r>
            <a:br>
              <a:rPr lang="en-GB" dirty="0"/>
            </a:br>
            <a:r>
              <a:rPr lang="en-GB" dirty="0"/>
              <a:t>ChaCha20 created by Daniel J Bernstein.</a:t>
            </a:r>
            <a:br>
              <a:rPr lang="en-GB" dirty="0"/>
            </a:br>
            <a:r>
              <a:rPr lang="en-GB" dirty="0"/>
              <a:t>Blowfish and </a:t>
            </a:r>
            <a:r>
              <a:rPr lang="en-GB" dirty="0" err="1"/>
              <a:t>Twofish</a:t>
            </a:r>
            <a:r>
              <a:rPr lang="en-GB" dirty="0"/>
              <a:t> created by Bruce Schneier.</a:t>
            </a:r>
          </a:p>
        </p:txBody>
      </p:sp>
    </p:spTree>
    <p:extLst>
      <p:ext uri="{BB962C8B-B14F-4D97-AF65-F5344CB8AC3E}">
        <p14:creationId xmlns:p14="http://schemas.microsoft.com/office/powerpoint/2010/main" val="4203432437"/>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prstGeom prst="rect">
            <a:avLst/>
          </a:prstGeom>
        </p:spPr>
        <p:txBody>
          <a:bodyPr/>
          <a:lstStyle/>
          <a:p>
            <a:endParaRPr/>
          </a:p>
        </p:txBody>
      </p:sp>
      <p:sp>
        <p:nvSpPr>
          <p:cNvPr id="294" name="Content Placeholder 2"/>
          <p:cNvSpPr txBox="1">
            <a:spLocks noGrp="1"/>
          </p:cNvSpPr>
          <p:nvPr>
            <p:ph type="body" idx="1"/>
          </p:nvPr>
        </p:nvSpPr>
        <p:spPr>
          <a:prstGeom prst="rect">
            <a:avLst/>
          </a:prstGeom>
        </p:spPr>
        <p:txBody>
          <a:bodyPr/>
          <a:lstStyle/>
          <a:p>
            <a:endParaRPr/>
          </a:p>
        </p:txBody>
      </p:sp>
      <p:pic>
        <p:nvPicPr>
          <p:cNvPr id="295" name="Picture 3" descr="Picture 3"/>
          <p:cNvPicPr>
            <a:picLocks noChangeAspect="1"/>
          </p:cNvPicPr>
          <p:nvPr/>
        </p:nvPicPr>
        <p:blipFill>
          <a:blip r:embed="rId2"/>
          <a:stretch>
            <a:fillRect/>
          </a:stretch>
        </p:blipFill>
        <p:spPr>
          <a:xfrm>
            <a:off x="609600" y="0"/>
            <a:ext cx="10972800" cy="6858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5"/>
          <p:cNvSpPr txBox="1">
            <a:spLocks noGrp="1"/>
          </p:cNvSpPr>
          <p:nvPr>
            <p:ph type="title"/>
          </p:nvPr>
        </p:nvSpPr>
        <p:spPr>
          <a:prstGeom prst="rect">
            <a:avLst/>
          </a:prstGeom>
        </p:spPr>
        <p:txBody>
          <a:bodyPr/>
          <a:lstStyle/>
          <a:p>
            <a:endParaRPr/>
          </a:p>
        </p:txBody>
      </p:sp>
      <p:pic>
        <p:nvPicPr>
          <p:cNvPr id="298" name="Object 4" descr="Object 4"/>
          <p:cNvPicPr>
            <a:picLocks noChangeAspect="1"/>
          </p:cNvPicPr>
          <p:nvPr/>
        </p:nvPicPr>
        <p:blipFill>
          <a:blip r:embed="rId2"/>
          <a:stretch>
            <a:fillRect/>
          </a:stretch>
        </p:blipFill>
        <p:spPr>
          <a:xfrm>
            <a:off x="652195" y="0"/>
            <a:ext cx="10930205" cy="6899275"/>
          </a:xfrm>
          <a:prstGeom prst="rect">
            <a:avLst/>
          </a:prstGeom>
          <a:ln w="12700">
            <a:miter lim="400000"/>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5"/>
          <p:cNvSpPr txBox="1">
            <a:spLocks noGrp="1"/>
          </p:cNvSpPr>
          <p:nvPr>
            <p:ph type="title"/>
          </p:nvPr>
        </p:nvSpPr>
        <p:spPr>
          <a:prstGeom prst="rect">
            <a:avLst/>
          </a:prstGeom>
        </p:spPr>
        <p:txBody>
          <a:bodyPr/>
          <a:lstStyle/>
          <a:p>
            <a:endParaRPr/>
          </a:p>
        </p:txBody>
      </p:sp>
      <p:pic>
        <p:nvPicPr>
          <p:cNvPr id="301"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5"/>
          <p:cNvSpPr txBox="1">
            <a:spLocks noGrp="1"/>
          </p:cNvSpPr>
          <p:nvPr>
            <p:ph type="title"/>
          </p:nvPr>
        </p:nvSpPr>
        <p:spPr>
          <a:prstGeom prst="rect">
            <a:avLst/>
          </a:prstGeom>
        </p:spPr>
        <p:txBody>
          <a:bodyPr/>
          <a:lstStyle/>
          <a:p>
            <a:endParaRPr/>
          </a:p>
        </p:txBody>
      </p:sp>
      <p:pic>
        <p:nvPicPr>
          <p:cNvPr id="304" name="Object 4" descr="Object 4"/>
          <p:cNvPicPr>
            <a:picLocks noChangeAspect="1"/>
          </p:cNvPicPr>
          <p:nvPr/>
        </p:nvPicPr>
        <p:blipFill>
          <a:blip r:embed="rId2"/>
          <a:stretch>
            <a:fillRect/>
          </a:stretch>
        </p:blipFill>
        <p:spPr>
          <a:xfrm>
            <a:off x="609600" y="0"/>
            <a:ext cx="10972800" cy="6899275"/>
          </a:xfrm>
          <a:prstGeom prst="rect">
            <a:avLst/>
          </a:prstGeom>
          <a:ln w="12700">
            <a:miter lim="400000"/>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5"/>
          <p:cNvSpPr txBox="1">
            <a:spLocks noGrp="1"/>
          </p:cNvSpPr>
          <p:nvPr>
            <p:ph type="title"/>
          </p:nvPr>
        </p:nvSpPr>
        <p:spPr>
          <a:prstGeom prst="rect">
            <a:avLst/>
          </a:prstGeom>
        </p:spPr>
        <p:txBody>
          <a:bodyPr/>
          <a:lstStyle/>
          <a:p>
            <a:endParaRPr/>
          </a:p>
        </p:txBody>
      </p:sp>
      <p:pic>
        <p:nvPicPr>
          <p:cNvPr id="307" name="Object 4" descr="Object 4"/>
          <p:cNvPicPr>
            <a:picLocks noChangeAspect="1"/>
          </p:cNvPicPr>
          <p:nvPr/>
        </p:nvPicPr>
        <p:blipFill>
          <a:blip r:embed="rId2"/>
          <a:stretch>
            <a:fillRect/>
          </a:stretch>
        </p:blipFill>
        <p:spPr>
          <a:xfrm>
            <a:off x="609600" y="0"/>
            <a:ext cx="10930205" cy="6899275"/>
          </a:xfrm>
          <a:prstGeom prst="rect">
            <a:avLst/>
          </a:prstGeom>
          <a:ln w="12700">
            <a:miter lim="400000"/>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ctangle 5"/>
          <p:cNvSpPr txBox="1">
            <a:spLocks noGrp="1"/>
          </p:cNvSpPr>
          <p:nvPr>
            <p:ph type="title"/>
          </p:nvPr>
        </p:nvSpPr>
        <p:spPr>
          <a:prstGeom prst="rect">
            <a:avLst/>
          </a:prstGeom>
        </p:spPr>
        <p:txBody>
          <a:bodyPr/>
          <a:lstStyle/>
          <a:p>
            <a:endParaRPr/>
          </a:p>
        </p:txBody>
      </p:sp>
      <p:pic>
        <p:nvPicPr>
          <p:cNvPr id="310" name="Object 4" descr="Object 4"/>
          <p:cNvPicPr>
            <a:picLocks noChangeAspect="1"/>
          </p:cNvPicPr>
          <p:nvPr/>
        </p:nvPicPr>
        <p:blipFill>
          <a:blip r:embed="rId2"/>
          <a:stretch>
            <a:fillRect/>
          </a:stretch>
        </p:blipFill>
        <p:spPr>
          <a:xfrm>
            <a:off x="652195" y="1"/>
            <a:ext cx="10930205" cy="6900864"/>
          </a:xfrm>
          <a:prstGeom prst="rect">
            <a:avLst/>
          </a:prstGeom>
          <a:ln w="12700">
            <a:miter lim="400000"/>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sz="3600" dirty="0"/>
              <a:t>Overview</a:t>
            </a:r>
          </a:p>
        </p:txBody>
      </p:sp>
      <p:pic>
        <p:nvPicPr>
          <p:cNvPr id="2050" name="Picture 2">
            <a:extLst>
              <a:ext uri="{FF2B5EF4-FFF2-40B4-BE49-F238E27FC236}">
                <a16:creationId xmlns:a16="http://schemas.microsoft.com/office/drawing/2014/main" id="{C7BE8F1C-269C-BC6B-917F-E0BE90F73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18879"/>
            <a:ext cx="10972800" cy="4522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9855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Trent</a:t>
            </a:r>
            <a:endParaRPr sz="3600" dirty="0"/>
          </a:p>
        </p:txBody>
      </p:sp>
      <p:pic>
        <p:nvPicPr>
          <p:cNvPr id="4" name="Picture 2">
            <a:extLst>
              <a:ext uri="{FF2B5EF4-FFF2-40B4-BE49-F238E27FC236}">
                <a16:creationId xmlns:a16="http://schemas.microsoft.com/office/drawing/2014/main" id="{6BEADD2F-0F8B-2475-52FA-24E8D116D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158" y="1077555"/>
            <a:ext cx="7773072" cy="570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702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pic>
        <p:nvPicPr>
          <p:cNvPr id="2050" name="Picture 2">
            <a:extLst>
              <a:ext uri="{FF2B5EF4-FFF2-40B4-BE49-F238E27FC236}">
                <a16:creationId xmlns:a16="http://schemas.microsoft.com/office/drawing/2014/main" id="{9F21F505-BAB5-1948-A412-2664816AF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74" y="971169"/>
            <a:ext cx="10451593" cy="4850192"/>
          </a:xfrm>
          <a:prstGeom prst="rect">
            <a:avLst/>
          </a:prstGeom>
          <a:noFill/>
          <a:extLst>
            <a:ext uri="{909E8E84-426E-40DD-AFC4-6F175D3DCCD1}">
              <a14:hiddenFill xmlns:a14="http://schemas.microsoft.com/office/drawing/2010/main">
                <a:solidFill>
                  <a:srgbClr val="FFFFFF"/>
                </a:solidFill>
              </a14:hiddenFill>
            </a:ext>
          </a:extLst>
        </p:spPr>
      </p:pic>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ECDSA</a:t>
            </a:r>
            <a:endParaRPr sz="3600" dirty="0"/>
          </a:p>
        </p:txBody>
      </p:sp>
      <p:pic>
        <p:nvPicPr>
          <p:cNvPr id="7" name="Picture 6" descr="Text&#10;&#10;Description automatically generated with medium confidence">
            <a:hlinkClick r:id="rId3"/>
            <a:extLst>
              <a:ext uri="{FF2B5EF4-FFF2-40B4-BE49-F238E27FC236}">
                <a16:creationId xmlns:a16="http://schemas.microsoft.com/office/drawing/2014/main" id="{DA129AD6-8C63-C140-84C4-9313367FA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8022" y="4809113"/>
            <a:ext cx="6514378" cy="2024496"/>
          </a:xfrm>
          <a:prstGeom prst="rect">
            <a:avLst/>
          </a:prstGeom>
        </p:spPr>
      </p:pic>
    </p:spTree>
    <p:extLst>
      <p:ext uri="{BB962C8B-B14F-4D97-AF65-F5344CB8AC3E}">
        <p14:creationId xmlns:p14="http://schemas.microsoft.com/office/powerpoint/2010/main" val="7050357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RSA Signatures</a:t>
            </a:r>
            <a:endParaRPr sz="3600" dirty="0"/>
          </a:p>
        </p:txBody>
      </p:sp>
      <p:pic>
        <p:nvPicPr>
          <p:cNvPr id="1026" name="Picture 2">
            <a:extLst>
              <a:ext uri="{FF2B5EF4-FFF2-40B4-BE49-F238E27FC236}">
                <a16:creationId xmlns:a16="http://schemas.microsoft.com/office/drawing/2014/main" id="{9E0477BB-3E40-6127-C17E-BA62170BA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94" y="1229249"/>
            <a:ext cx="9152012" cy="525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92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p:cNvSpPr txBox="1">
            <a:spLocks noGrp="1"/>
          </p:cNvSpPr>
          <p:nvPr>
            <p:ph type="title" idx="4294967295"/>
          </p:nvPr>
        </p:nvSpPr>
        <p:spPr>
          <a:xfrm>
            <a:off x="1158240" y="274320"/>
            <a:ext cx="9875520" cy="1143000"/>
          </a:xfrm>
          <a:prstGeom prst="rect">
            <a:avLst/>
          </a:prstGeom>
        </p:spPr>
        <p:txBody>
          <a:bodyPr>
            <a:normAutofit/>
          </a:bodyPr>
          <a:lstStyle/>
          <a:p>
            <a:endParaRPr/>
          </a:p>
        </p:txBody>
      </p:sp>
      <p:sp>
        <p:nvSpPr>
          <p:cNvPr id="105" name="Body"/>
          <p:cNvSpPr txBox="1">
            <a:spLocks noGrp="1"/>
          </p:cNvSpPr>
          <p:nvPr>
            <p:ph type="body" idx="4294967295"/>
          </p:nvPr>
        </p:nvSpPr>
        <p:spPr>
          <a:xfrm>
            <a:off x="1158240" y="1600200"/>
            <a:ext cx="9875520" cy="4526280"/>
          </a:xfrm>
          <a:prstGeom prst="rect">
            <a:avLst/>
          </a:prstGeom>
        </p:spPr>
        <p:txBody>
          <a:bodyPr>
            <a:normAutofit/>
          </a:bodyPr>
          <a:lstStyle/>
          <a:p>
            <a:pPr>
              <a:buChar char="•"/>
            </a:pPr>
            <a:endParaRPr/>
          </a:p>
        </p:txBody>
      </p:sp>
      <p:sp>
        <p:nvSpPr>
          <p:cNvPr id="7" name="Shape 345">
            <a:extLst>
              <a:ext uri="{FF2B5EF4-FFF2-40B4-BE49-F238E27FC236}">
                <a16:creationId xmlns:a16="http://schemas.microsoft.com/office/drawing/2014/main" id="{570B7E13-1230-0144-91F1-6D13731471E5}"/>
              </a:ext>
            </a:extLst>
          </p:cNvPr>
          <p:cNvSpPr txBox="1">
            <a:spLocks/>
          </p:cNvSpPr>
          <p:nvPr/>
        </p:nvSpPr>
        <p:spPr>
          <a:xfrm>
            <a:off x="0" y="-16322"/>
            <a:ext cx="10515600" cy="1431856"/>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t>Symmetric Key – Block cipher</a:t>
            </a:r>
            <a:endParaRPr lang="en-US" sz="4000" dirty="0"/>
          </a:p>
        </p:txBody>
      </p:sp>
      <p:pic>
        <p:nvPicPr>
          <p:cNvPr id="8196" name="Picture 4">
            <a:extLst>
              <a:ext uri="{FF2B5EF4-FFF2-40B4-BE49-F238E27FC236}">
                <a16:creationId xmlns:a16="http://schemas.microsoft.com/office/drawing/2014/main" id="{18BB84B3-BC1C-3143-A001-4D49E4C61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517456"/>
            <a:ext cx="12192000" cy="59896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2894B6D-DAFB-1041-B4F6-A48A0DF324A2}"/>
              </a:ext>
            </a:extLst>
          </p:cNvPr>
          <p:cNvSpPr/>
          <p:nvPr/>
        </p:nvSpPr>
        <p:spPr>
          <a:xfrm>
            <a:off x="0" y="6511091"/>
            <a:ext cx="4065537"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go_pad</a:t>
            </a:r>
            <a:endParaRPr lang="en-US" dirty="0"/>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err="1"/>
              <a:t>Schnorr</a:t>
            </a:r>
            <a:r>
              <a:rPr lang="en-US" sz="3600" dirty="0"/>
              <a:t> Signatures – used with </a:t>
            </a:r>
            <a:r>
              <a:rPr lang="en-US" sz="3600" dirty="0" err="1"/>
              <a:t>EdDSA</a:t>
            </a:r>
            <a:endParaRPr sz="3600" dirty="0"/>
          </a:p>
        </p:txBody>
      </p:sp>
      <p:pic>
        <p:nvPicPr>
          <p:cNvPr id="6146" name="Picture 2">
            <a:extLst>
              <a:ext uri="{FF2B5EF4-FFF2-40B4-BE49-F238E27FC236}">
                <a16:creationId xmlns:a16="http://schemas.microsoft.com/office/drawing/2014/main" id="{554972B4-80AE-72A5-4CB3-0EB6AEFD4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834" y="1093443"/>
            <a:ext cx="9762565" cy="533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037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1C05E-FDDA-F70C-8887-BB618A48924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BCC4A9D-C31E-AA75-0D11-579C970C1D54}"/>
              </a:ext>
            </a:extLst>
          </p:cNvPr>
          <p:cNvSpPr>
            <a:spLocks noGrp="1"/>
          </p:cNvSpPr>
          <p:nvPr>
            <p:ph type="body" idx="1"/>
          </p:nvPr>
        </p:nvSpPr>
        <p:spPr/>
        <p:txBody>
          <a:bodyPr/>
          <a:lstStyle/>
          <a:p>
            <a:r>
              <a:rPr lang="en-US" dirty="0"/>
              <a:t>ECDSA. </a:t>
            </a:r>
            <a:r>
              <a:rPr lang="en-US" dirty="0">
                <a:hlinkClick r:id="rId2"/>
              </a:rPr>
              <a:t>Example</a:t>
            </a:r>
            <a:r>
              <a:rPr lang="en-US" dirty="0"/>
              <a:t>.</a:t>
            </a:r>
          </a:p>
          <a:p>
            <a:r>
              <a:rPr lang="en-US" dirty="0" err="1"/>
              <a:t>EdDSA</a:t>
            </a:r>
            <a:r>
              <a:rPr lang="en-US" dirty="0"/>
              <a:t> (Ed25519). </a:t>
            </a:r>
            <a:r>
              <a:rPr lang="en-US" dirty="0">
                <a:hlinkClick r:id="rId3"/>
              </a:rPr>
              <a:t>Example</a:t>
            </a:r>
            <a:r>
              <a:rPr lang="en-US" dirty="0"/>
              <a:t>.</a:t>
            </a:r>
          </a:p>
          <a:p>
            <a:r>
              <a:rPr lang="en-US" dirty="0"/>
              <a:t>RSA PKCS#1 v1.5. </a:t>
            </a:r>
            <a:r>
              <a:rPr lang="en-US" dirty="0">
                <a:hlinkClick r:id="rId4"/>
              </a:rPr>
              <a:t>Example</a:t>
            </a:r>
            <a:r>
              <a:rPr lang="en-US" dirty="0"/>
              <a:t>.</a:t>
            </a:r>
          </a:p>
          <a:p>
            <a:r>
              <a:rPr lang="en-US" dirty="0"/>
              <a:t>RSA PSS (</a:t>
            </a:r>
            <a:r>
              <a:rPr lang="en-GB" dirty="0"/>
              <a:t>Probabilistic signature scheme</a:t>
            </a:r>
            <a:r>
              <a:rPr lang="en-US" dirty="0"/>
              <a:t>). </a:t>
            </a:r>
            <a:r>
              <a:rPr lang="en-US" dirty="0">
                <a:hlinkClick r:id="rId5"/>
              </a:rPr>
              <a:t>Example</a:t>
            </a:r>
            <a:r>
              <a:rPr lang="en-US" dirty="0"/>
              <a:t>.</a:t>
            </a:r>
          </a:p>
          <a:p>
            <a:endParaRPr lang="en-US" dirty="0"/>
          </a:p>
        </p:txBody>
      </p:sp>
      <p:sp>
        <p:nvSpPr>
          <p:cNvPr id="6" name="Overview">
            <a:extLst>
              <a:ext uri="{FF2B5EF4-FFF2-40B4-BE49-F238E27FC236}">
                <a16:creationId xmlns:a16="http://schemas.microsoft.com/office/drawing/2014/main" id="{69A027CB-A878-657F-C437-C4EB9AFD7B8E}"/>
              </a:ext>
            </a:extLst>
          </p:cNvPr>
          <p:cNvSpPr txBox="1"/>
          <p:nvPr/>
        </p:nvSpPr>
        <p:spPr>
          <a:xfrm>
            <a:off x="1130807" y="375878"/>
            <a:ext cx="8517638" cy="701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032" tIns="37032" rIns="37032" bIns="37032"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sz="3600" dirty="0"/>
              <a:t>The Four Signatures</a:t>
            </a:r>
            <a:endParaRPr sz="3600" dirty="0"/>
          </a:p>
        </p:txBody>
      </p:sp>
    </p:spTree>
    <p:extLst>
      <p:ext uri="{BB962C8B-B14F-4D97-AF65-F5344CB8AC3E}">
        <p14:creationId xmlns:p14="http://schemas.microsoft.com/office/powerpoint/2010/main" val="464166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6CA0-7EC5-88C0-C657-602EE0F9D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2A7145-D9FC-895F-2C1F-DF80BA910C3F}"/>
              </a:ext>
            </a:extLst>
          </p:cNvPr>
          <p:cNvSpPr>
            <a:spLocks noGrp="1"/>
          </p:cNvSpPr>
          <p:nvPr>
            <p:ph type="ctrTitle"/>
          </p:nvPr>
        </p:nvSpPr>
        <p:spPr>
          <a:xfrm>
            <a:off x="2424112" y="-98037"/>
            <a:ext cx="7088472" cy="2387600"/>
          </a:xfrm>
        </p:spPr>
        <p:txBody>
          <a:bodyPr>
            <a:normAutofit/>
          </a:bodyPr>
          <a:lstStyle/>
          <a:p>
            <a:r>
              <a:rPr lang="en-US" sz="5000" b="1" dirty="0">
                <a:solidFill>
                  <a:srgbClr val="C00000"/>
                </a:solidFill>
              </a:rPr>
              <a:t>Cryptography</a:t>
            </a:r>
            <a:endParaRPr lang="en-US" sz="5000" dirty="0">
              <a:solidFill>
                <a:srgbClr val="C00000"/>
              </a:solidFill>
            </a:endParaRPr>
          </a:p>
        </p:txBody>
      </p:sp>
      <p:sp>
        <p:nvSpPr>
          <p:cNvPr id="3" name="Subtitle 2">
            <a:extLst>
              <a:ext uri="{FF2B5EF4-FFF2-40B4-BE49-F238E27FC236}">
                <a16:creationId xmlns:a16="http://schemas.microsoft.com/office/drawing/2014/main" id="{39291845-E404-FD4D-0F8C-1C611B314A63}"/>
              </a:ext>
            </a:extLst>
          </p:cNvPr>
          <p:cNvSpPr>
            <a:spLocks noGrp="1"/>
          </p:cNvSpPr>
          <p:nvPr>
            <p:ph type="subTitle" idx="1"/>
          </p:nvPr>
        </p:nvSpPr>
        <p:spPr>
          <a:xfrm>
            <a:off x="1524000" y="2289563"/>
            <a:ext cx="9144000" cy="1655762"/>
          </a:xfrm>
        </p:spPr>
        <p:txBody>
          <a:bodyPr/>
          <a:lstStyle/>
          <a:p>
            <a:r>
              <a:rPr lang="en-US" dirty="0"/>
              <a:t>Prof Bill Buchanan OBE FRSE</a:t>
            </a:r>
          </a:p>
        </p:txBody>
      </p:sp>
      <p:pic>
        <p:nvPicPr>
          <p:cNvPr id="4" name="Picture 3">
            <a:extLst>
              <a:ext uri="{FF2B5EF4-FFF2-40B4-BE49-F238E27FC236}">
                <a16:creationId xmlns:a16="http://schemas.microsoft.com/office/drawing/2014/main" id="{24978844-A954-914F-92EA-C084D4871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62B280A7-D00F-0E83-6402-6CD60CA080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pic>
        <p:nvPicPr>
          <p:cNvPr id="6" name="Picture 5">
            <a:extLst>
              <a:ext uri="{FF2B5EF4-FFF2-40B4-BE49-F238E27FC236}">
                <a16:creationId xmlns:a16="http://schemas.microsoft.com/office/drawing/2014/main" id="{5503FAA8-E133-64CF-9051-E8FAFB06E2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5453" y="4354067"/>
            <a:ext cx="1661093" cy="2339975"/>
          </a:xfrm>
          <a:prstGeom prst="rect">
            <a:avLst/>
          </a:prstGeom>
        </p:spPr>
      </p:pic>
      <p:pic>
        <p:nvPicPr>
          <p:cNvPr id="7" name="Picture 6">
            <a:extLst>
              <a:ext uri="{FF2B5EF4-FFF2-40B4-BE49-F238E27FC236}">
                <a16:creationId xmlns:a16="http://schemas.microsoft.com/office/drawing/2014/main" id="{352A457C-D970-1F69-9C51-BF4A5742E1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Rectangle 7">
            <a:extLst>
              <a:ext uri="{FF2B5EF4-FFF2-40B4-BE49-F238E27FC236}">
                <a16:creationId xmlns:a16="http://schemas.microsoft.com/office/drawing/2014/main" id="{5E8CB003-F00B-11A0-4038-EAC134A0B610}"/>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sp>
        <p:nvSpPr>
          <p:cNvPr id="9" name="TextBox 8">
            <a:extLst>
              <a:ext uri="{FF2B5EF4-FFF2-40B4-BE49-F238E27FC236}">
                <a16:creationId xmlns:a16="http://schemas.microsoft.com/office/drawing/2014/main" id="{DAB2C2F1-683D-F9AC-163E-91106FB13953}"/>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92483473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p:cNvSpPr txBox="1">
            <a:spLocks noGrp="1"/>
          </p:cNvSpPr>
          <p:nvPr>
            <p:ph type="title" idx="4294967295"/>
          </p:nvPr>
        </p:nvSpPr>
        <p:spPr>
          <a:xfrm>
            <a:off x="1158240" y="274320"/>
            <a:ext cx="9875520" cy="1143000"/>
          </a:xfrm>
          <a:prstGeom prst="rect">
            <a:avLst/>
          </a:prstGeom>
        </p:spPr>
        <p:txBody>
          <a:bodyPr>
            <a:normAutofit/>
          </a:bodyPr>
          <a:lstStyle/>
          <a:p>
            <a:endParaRPr/>
          </a:p>
        </p:txBody>
      </p:sp>
      <p:sp>
        <p:nvSpPr>
          <p:cNvPr id="105" name="Body"/>
          <p:cNvSpPr txBox="1">
            <a:spLocks noGrp="1"/>
          </p:cNvSpPr>
          <p:nvPr>
            <p:ph type="body" idx="4294967295"/>
          </p:nvPr>
        </p:nvSpPr>
        <p:spPr>
          <a:xfrm>
            <a:off x="1158240" y="1600200"/>
            <a:ext cx="9875520" cy="4526280"/>
          </a:xfrm>
          <a:prstGeom prst="rect">
            <a:avLst/>
          </a:prstGeom>
        </p:spPr>
        <p:txBody>
          <a:bodyPr>
            <a:normAutofit/>
          </a:bodyPr>
          <a:lstStyle/>
          <a:p>
            <a:pPr>
              <a:buChar char="•"/>
            </a:pPr>
            <a:endParaRPr/>
          </a:p>
        </p:txBody>
      </p:sp>
      <p:sp>
        <p:nvSpPr>
          <p:cNvPr id="7" name="Shape 345">
            <a:extLst>
              <a:ext uri="{FF2B5EF4-FFF2-40B4-BE49-F238E27FC236}">
                <a16:creationId xmlns:a16="http://schemas.microsoft.com/office/drawing/2014/main" id="{570B7E13-1230-0144-91F1-6D13731471E5}"/>
              </a:ext>
            </a:extLst>
          </p:cNvPr>
          <p:cNvSpPr txBox="1">
            <a:spLocks/>
          </p:cNvSpPr>
          <p:nvPr/>
        </p:nvSpPr>
        <p:spPr>
          <a:xfrm>
            <a:off x="0" y="-16322"/>
            <a:ext cx="10515600" cy="866267"/>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t>Symmetric Key – Stream cipher</a:t>
            </a:r>
            <a:endParaRPr lang="en-US" sz="4000" dirty="0"/>
          </a:p>
        </p:txBody>
      </p:sp>
      <p:pic>
        <p:nvPicPr>
          <p:cNvPr id="9220" name="Picture 4">
            <a:extLst>
              <a:ext uri="{FF2B5EF4-FFF2-40B4-BE49-F238E27FC236}">
                <a16:creationId xmlns:a16="http://schemas.microsoft.com/office/drawing/2014/main" id="{02759F55-6B57-8B48-8266-8DE45D119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1513"/>
            <a:ext cx="12192000" cy="61864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5A5C2B1-E1B4-E042-A83F-1478A51B7284}"/>
              </a:ext>
            </a:extLst>
          </p:cNvPr>
          <p:cNvSpPr/>
          <p:nvPr/>
        </p:nvSpPr>
        <p:spPr>
          <a:xfrm>
            <a:off x="0" y="6488668"/>
            <a:ext cx="437171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go_chacha</a:t>
            </a:r>
            <a:endParaRPr lang="en-US" dirty="0"/>
          </a:p>
        </p:txBody>
      </p:sp>
    </p:spTree>
    <p:extLst>
      <p:ext uri="{BB962C8B-B14F-4D97-AF65-F5344CB8AC3E}">
        <p14:creationId xmlns:p14="http://schemas.microsoft.com/office/powerpoint/2010/main" val="2706522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Modes</a:t>
            </a:r>
            <a:endParaRPr sz="4000" dirty="0">
              <a:solidFill>
                <a:srgbClr val="C00000"/>
              </a:solidFill>
            </a:endParaRPr>
          </a:p>
        </p:txBody>
      </p:sp>
      <p:sp>
        <p:nvSpPr>
          <p:cNvPr id="4" name="Text Placeholder 3">
            <a:extLst>
              <a:ext uri="{FF2B5EF4-FFF2-40B4-BE49-F238E27FC236}">
                <a16:creationId xmlns:a16="http://schemas.microsoft.com/office/drawing/2014/main" id="{94A0C450-15D3-4045-9ED2-B80F8ED0F333}"/>
              </a:ext>
            </a:extLst>
          </p:cNvPr>
          <p:cNvSpPr>
            <a:spLocks noGrp="1"/>
          </p:cNvSpPr>
          <p:nvPr>
            <p:ph type="body" sz="quarter" idx="1"/>
          </p:nvPr>
        </p:nvSpPr>
        <p:spPr/>
        <p:txBody>
          <a:bodyPr/>
          <a:lstStyle/>
          <a:p>
            <a:endParaRPr lang="en-US"/>
          </a:p>
        </p:txBody>
      </p:sp>
      <p:sp>
        <p:nvSpPr>
          <p:cNvPr id="12" name="Text Placeholder 2">
            <a:extLst>
              <a:ext uri="{FF2B5EF4-FFF2-40B4-BE49-F238E27FC236}">
                <a16:creationId xmlns:a16="http://schemas.microsoft.com/office/drawing/2014/main" id="{4F1A61E0-754A-C24F-99FD-554D12F21F27}"/>
              </a:ext>
            </a:extLst>
          </p:cNvPr>
          <p:cNvSpPr txBox="1">
            <a:spLocks/>
          </p:cNvSpPr>
          <p:nvPr/>
        </p:nvSpPr>
        <p:spPr>
          <a:xfrm>
            <a:off x="901700" y="5338699"/>
            <a:ext cx="9144000" cy="1655763"/>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marL="0" marR="0" indent="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1pPr>
            <a:lvl2pPr marL="0" marR="0" indent="4572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2pPr>
            <a:lvl3pPr marL="0" marR="0" indent="9144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3pPr>
            <a:lvl4pPr marL="0" marR="0" indent="13716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4pPr>
            <a:lvl5pPr marL="0" marR="0" indent="1828800" algn="ctr" defTabSz="914400" rtl="0" latinLnBrk="0">
              <a:lnSpc>
                <a:spcPct val="90000"/>
              </a:lnSpc>
              <a:spcBef>
                <a:spcPts val="1000"/>
              </a:spcBef>
              <a:spcAft>
                <a:spcPts val="0"/>
              </a:spcAft>
              <a:buClrTx/>
              <a:buSzTx/>
              <a:buFontTx/>
              <a:buNone/>
              <a:tabLst/>
              <a:defRPr sz="24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a:lstStyle>
          <a:p>
            <a:pPr algn="l" hangingPunct="1"/>
            <a:r>
              <a:rPr lang="en-US" dirty="0"/>
              <a:t>AES Block cipher modes: ECB (No salt), CBC (Cipher Block Chaining).</a:t>
            </a:r>
          </a:p>
          <a:p>
            <a:pPr algn="l" hangingPunct="1"/>
            <a:r>
              <a:rPr lang="en-US" dirty="0"/>
              <a:t>AES Stream modes: CFB (Cipher Feedback), OFB (Output Feedback), CTR (Counter), </a:t>
            </a:r>
            <a:r>
              <a:rPr lang="en-US" b="1" dirty="0"/>
              <a:t>GCM</a:t>
            </a:r>
            <a:r>
              <a:rPr lang="en-US" dirty="0"/>
              <a:t> (Galois Counter Mode).  </a:t>
            </a:r>
          </a:p>
          <a:p>
            <a:pPr algn="l" hangingPunct="1"/>
            <a:endParaRPr lang="en-US" dirty="0"/>
          </a:p>
          <a:p>
            <a:pPr algn="l" hangingPunct="1"/>
            <a:endParaRPr lang="en-US" dirty="0"/>
          </a:p>
        </p:txBody>
      </p:sp>
      <p:sp>
        <p:nvSpPr>
          <p:cNvPr id="13" name="Rectangle 12">
            <a:extLst>
              <a:ext uri="{FF2B5EF4-FFF2-40B4-BE49-F238E27FC236}">
                <a16:creationId xmlns:a16="http://schemas.microsoft.com/office/drawing/2014/main" id="{F89ABB92-5291-AA49-A6C1-88967D3AD744}"/>
              </a:ext>
            </a:extLst>
          </p:cNvPr>
          <p:cNvSpPr/>
          <p:nvPr/>
        </p:nvSpPr>
        <p:spPr>
          <a:xfrm>
            <a:off x="0" y="6488668"/>
            <a:ext cx="469712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go_symmetric</a:t>
            </a:r>
            <a:endParaRPr lang="en-US" dirty="0"/>
          </a:p>
        </p:txBody>
      </p:sp>
      <p:pic>
        <p:nvPicPr>
          <p:cNvPr id="3" name="Picture 2" descr="A diagram of keys and a key system&#10;&#10;AI-generated content may be incorrect.">
            <a:extLst>
              <a:ext uri="{FF2B5EF4-FFF2-40B4-BE49-F238E27FC236}">
                <a16:creationId xmlns:a16="http://schemas.microsoft.com/office/drawing/2014/main" id="{8A89F9F1-1BE5-89F8-0A7F-623C6BB8A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00" y="930844"/>
            <a:ext cx="9918808" cy="4271393"/>
          </a:xfrm>
          <a:prstGeom prst="rect">
            <a:avLst/>
          </a:prstGeom>
        </p:spPr>
      </p:pic>
    </p:spTree>
    <p:extLst>
      <p:ext uri="{BB962C8B-B14F-4D97-AF65-F5344CB8AC3E}">
        <p14:creationId xmlns:p14="http://schemas.microsoft.com/office/powerpoint/2010/main" val="153918723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Electronic Code Code (ECB)</a:t>
            </a:r>
            <a:endParaRPr sz="4000" dirty="0">
              <a:solidFill>
                <a:srgbClr val="C00000"/>
              </a:solidFill>
            </a:endParaRPr>
          </a:p>
        </p:txBody>
      </p:sp>
      <p:pic>
        <p:nvPicPr>
          <p:cNvPr id="19458" name="Picture 2">
            <a:extLst>
              <a:ext uri="{FF2B5EF4-FFF2-40B4-BE49-F238E27FC236}">
                <a16:creationId xmlns:a16="http://schemas.microsoft.com/office/drawing/2014/main" id="{3ACD71C5-7CFB-E749-82D6-BF849303A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100" y="849945"/>
            <a:ext cx="8737600" cy="43562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4D0EFF-A69B-6644-823C-707538697194}"/>
              </a:ext>
            </a:extLst>
          </p:cNvPr>
          <p:cNvSpPr/>
          <p:nvPr/>
        </p:nvSpPr>
        <p:spPr>
          <a:xfrm>
            <a:off x="0" y="6488668"/>
            <a:ext cx="4496744" cy="369332"/>
          </a:xfrm>
          <a:prstGeom prst="rect">
            <a:avLst/>
          </a:prstGeom>
        </p:spPr>
        <p:txBody>
          <a:bodyPr wrap="none">
            <a:spAutoFit/>
          </a:bodyPr>
          <a:lstStyle/>
          <a:p>
            <a:r>
              <a:rPr lang="en-US" dirty="0">
                <a:hlinkClick r:id="rId4"/>
              </a:rPr>
              <a:t>https://asecuritysite.com/hazmat/hashnew4</a:t>
            </a:r>
            <a:r>
              <a:rPr lang="en-US" dirty="0"/>
              <a:t> </a:t>
            </a:r>
          </a:p>
        </p:txBody>
      </p:sp>
    </p:spTree>
    <p:extLst>
      <p:ext uri="{BB962C8B-B14F-4D97-AF65-F5344CB8AC3E}">
        <p14:creationId xmlns:p14="http://schemas.microsoft.com/office/powerpoint/2010/main" val="14782767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5E13F4E6-4878-AE43-B514-D7991E5D9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68" y="325492"/>
            <a:ext cx="8094042" cy="487674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Symmetric Key – Cipher Block Chaining (CBC)</a:t>
            </a:r>
            <a:endParaRPr sz="4000" dirty="0">
              <a:solidFill>
                <a:srgbClr val="C00000"/>
              </a:solidFill>
            </a:endParaRPr>
          </a:p>
        </p:txBody>
      </p:sp>
      <p:sp>
        <p:nvSpPr>
          <p:cNvPr id="5" name="Rectangle 4">
            <a:extLst>
              <a:ext uri="{FF2B5EF4-FFF2-40B4-BE49-F238E27FC236}">
                <a16:creationId xmlns:a16="http://schemas.microsoft.com/office/drawing/2014/main" id="{D90B1B5E-89D1-104D-929B-E21D33943947}"/>
              </a:ext>
            </a:extLst>
          </p:cNvPr>
          <p:cNvSpPr/>
          <p:nvPr/>
        </p:nvSpPr>
        <p:spPr>
          <a:xfrm>
            <a:off x="0" y="6488668"/>
            <a:ext cx="4697120"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go_symmetric</a:t>
            </a:r>
            <a:endParaRPr lang="en-US" dirty="0"/>
          </a:p>
        </p:txBody>
      </p:sp>
    </p:spTree>
    <p:extLst>
      <p:ext uri="{BB962C8B-B14F-4D97-AF65-F5344CB8AC3E}">
        <p14:creationId xmlns:p14="http://schemas.microsoft.com/office/powerpoint/2010/main" val="23897684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a:xfrm>
            <a:off x="901700" y="5338699"/>
            <a:ext cx="9144000" cy="1655763"/>
          </a:xfrm>
        </p:spPr>
        <p:txBody>
          <a:bodyPr/>
          <a:lstStyle/>
          <a:p>
            <a:pPr algn="l"/>
            <a:r>
              <a:rPr lang="en-US" dirty="0"/>
              <a:t>AES Block cipher modes: ECB (No salt), CBC (Cipher Block Chaining).</a:t>
            </a:r>
          </a:p>
          <a:p>
            <a:pPr algn="l"/>
            <a:r>
              <a:rPr lang="en-US" dirty="0"/>
              <a:t>AES Stream modes: CFB (Cipher Feedback), OFB (Output Feedback), CTR (Counter), GCM (Galois Counter Mode).  </a:t>
            </a:r>
          </a:p>
          <a:p>
            <a:pPr algn="l"/>
            <a:endParaRPr lang="en-US" dirty="0"/>
          </a:p>
          <a:p>
            <a:pPr algn="l"/>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0"/>
            <a:ext cx="11607800" cy="667025"/>
          </a:xfrm>
          <a:prstGeom prst="rect">
            <a:avLst/>
          </a:prstGeom>
        </p:spPr>
        <p:txBody>
          <a:bodyPr>
            <a:normAutofit fontScale="90000"/>
          </a:bodyPr>
          <a:lstStyle/>
          <a:p>
            <a:pPr algn="l"/>
            <a:r>
              <a:rPr lang="en-US" sz="4000" b="1" dirty="0">
                <a:solidFill>
                  <a:srgbClr val="C00000"/>
                </a:solidFill>
              </a:rPr>
              <a:t>Authenticated Encryption with Additional Data (AEAD)</a:t>
            </a:r>
            <a:endParaRPr sz="4000" dirty="0">
              <a:solidFill>
                <a:srgbClr val="C00000"/>
              </a:solidFill>
            </a:endParaRPr>
          </a:p>
        </p:txBody>
      </p:sp>
      <p:sp>
        <p:nvSpPr>
          <p:cNvPr id="7" name="Rectangle 6">
            <a:extLst>
              <a:ext uri="{FF2B5EF4-FFF2-40B4-BE49-F238E27FC236}">
                <a16:creationId xmlns:a16="http://schemas.microsoft.com/office/drawing/2014/main" id="{F59AC6BF-3F7E-B045-BE43-E1E7B3A22C30}"/>
              </a:ext>
            </a:extLst>
          </p:cNvPr>
          <p:cNvSpPr/>
          <p:nvPr/>
        </p:nvSpPr>
        <p:spPr>
          <a:xfrm>
            <a:off x="7494880" y="6488668"/>
            <a:ext cx="4697120"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go_symmetric</a:t>
            </a:r>
            <a:endParaRPr lang="en-US" dirty="0"/>
          </a:p>
        </p:txBody>
      </p:sp>
      <p:pic>
        <p:nvPicPr>
          <p:cNvPr id="6" name="Picture 5" descr="A diagram of a key system&#10;&#10;AI-generated content may be incorrect.">
            <a:extLst>
              <a:ext uri="{FF2B5EF4-FFF2-40B4-BE49-F238E27FC236}">
                <a16:creationId xmlns:a16="http://schemas.microsoft.com/office/drawing/2014/main" id="{C2A5423D-947A-94ED-9094-2E79B44A8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757" y="772480"/>
            <a:ext cx="9706978" cy="4460764"/>
          </a:xfrm>
          <a:prstGeom prst="rect">
            <a:avLst/>
          </a:prstGeom>
        </p:spPr>
      </p:pic>
    </p:spTree>
    <p:extLst>
      <p:ext uri="{BB962C8B-B14F-4D97-AF65-F5344CB8AC3E}">
        <p14:creationId xmlns:p14="http://schemas.microsoft.com/office/powerpoint/2010/main" val="1332050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Hashing</a:t>
            </a:r>
            <a:endParaRPr lang="en-US" sz="5000" dirty="0">
              <a:solidFill>
                <a:srgbClr val="C00000"/>
              </a:solidFill>
            </a:endParaRPr>
          </a:p>
        </p:txBody>
      </p:sp>
      <p:sp>
        <p:nvSpPr>
          <p:cNvPr id="3" name="Subtitle 2"/>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AD61419D-BF6B-2946-359A-63ADCF44A052}"/>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/hashing</a:t>
            </a:r>
          </a:p>
        </p:txBody>
      </p:sp>
      <p:pic>
        <p:nvPicPr>
          <p:cNvPr id="7" name="Picture 6">
            <a:extLst>
              <a:ext uri="{FF2B5EF4-FFF2-40B4-BE49-F238E27FC236}">
                <a16:creationId xmlns:a16="http://schemas.microsoft.com/office/drawing/2014/main" id="{787D53F0-D062-625F-5F49-C853B36878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275543C4-472B-D4D3-2213-81E3F8B716F7}"/>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b="1"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9572999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08EDC-998C-B9DC-71B9-90BEF90F185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8724CAB-78A7-15EE-5F80-19F89478B813}"/>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6CD6ABA7-3D64-630A-B7B4-61C38DA52183}"/>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A Bit of History</a:t>
            </a:r>
            <a:endParaRPr sz="4000" dirty="0">
              <a:solidFill>
                <a:srgbClr val="C00000"/>
              </a:solidFill>
            </a:endParaRPr>
          </a:p>
        </p:txBody>
      </p:sp>
      <p:sp>
        <p:nvSpPr>
          <p:cNvPr id="2" name="AutoShape 2">
            <a:extLst>
              <a:ext uri="{FF2B5EF4-FFF2-40B4-BE49-F238E27FC236}">
                <a16:creationId xmlns:a16="http://schemas.microsoft.com/office/drawing/2014/main" id="{E493D990-AFF8-1773-EEC3-A3D3DCB694F2}"/>
              </a:ext>
            </a:extLst>
          </p:cNvPr>
          <p:cNvSpPr>
            <a:spLocks noChangeAspect="1" noChangeArrowheads="1"/>
          </p:cNvSpPr>
          <p:nvPr/>
        </p:nvSpPr>
        <p:spPr bwMode="auto">
          <a:xfrm>
            <a:off x="4152900" y="2927350"/>
            <a:ext cx="3886200" cy="100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hart of a company&#10;&#10;AI-generated content may be incorrect.">
            <a:extLst>
              <a:ext uri="{FF2B5EF4-FFF2-40B4-BE49-F238E27FC236}">
                <a16:creationId xmlns:a16="http://schemas.microsoft.com/office/drawing/2014/main" id="{699F4444-77A3-901A-0830-CCB6816D9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424" y="1058465"/>
            <a:ext cx="9529763" cy="5744370"/>
          </a:xfrm>
          <a:prstGeom prst="rect">
            <a:avLst/>
          </a:prstGeom>
        </p:spPr>
      </p:pic>
    </p:spTree>
    <p:extLst>
      <p:ext uri="{BB962C8B-B14F-4D97-AF65-F5344CB8AC3E}">
        <p14:creationId xmlns:p14="http://schemas.microsoft.com/office/powerpoint/2010/main" val="11317785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pic>
        <p:nvPicPr>
          <p:cNvPr id="22530" name="Picture 2">
            <a:extLst>
              <a:ext uri="{FF2B5EF4-FFF2-40B4-BE49-F238E27FC236}">
                <a16:creationId xmlns:a16="http://schemas.microsoft.com/office/drawing/2014/main" id="{0A2377B3-5BF9-394B-B2D5-E39FAED89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599" y="516265"/>
            <a:ext cx="7908925" cy="6266793"/>
          </a:xfrm>
          <a:prstGeom prst="rect">
            <a:avLst/>
          </a:prstGeom>
          <a:noFill/>
          <a:extLst>
            <a:ext uri="{909E8E84-426E-40DD-AFC4-6F175D3DCCD1}">
              <a14:hiddenFill xmlns:a14="http://schemas.microsoft.com/office/drawing/2010/main">
                <a:solidFill>
                  <a:srgbClr val="FFFFFF"/>
                </a:solidFill>
              </a14:hiddenFill>
            </a:ext>
          </a:extLst>
        </p:spPr>
      </p:pic>
      <p:sp>
        <p:nvSpPr>
          <p:cNvPr id="5" name="Shape 345">
            <a:extLst>
              <a:ext uri="{FF2B5EF4-FFF2-40B4-BE49-F238E27FC236}">
                <a16:creationId xmlns:a16="http://schemas.microsoft.com/office/drawing/2014/main" id="{D742FBC3-BA07-B046-827F-13148A844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 MD5 (128-bit)</a:t>
            </a:r>
            <a:endParaRPr lang="en-US" sz="4000" dirty="0">
              <a:solidFill>
                <a:srgbClr val="C00000"/>
              </a:solidFill>
            </a:endParaRPr>
          </a:p>
        </p:txBody>
      </p:sp>
      <p:sp>
        <p:nvSpPr>
          <p:cNvPr id="3" name="TextBox 2">
            <a:extLst>
              <a:ext uri="{FF2B5EF4-FFF2-40B4-BE49-F238E27FC236}">
                <a16:creationId xmlns:a16="http://schemas.microsoft.com/office/drawing/2014/main" id="{269D4B13-E0B9-9DE0-D8EE-0641208B6B7B}"/>
              </a:ext>
            </a:extLst>
          </p:cNvPr>
          <p:cNvSpPr txBox="1"/>
          <p:nvPr/>
        </p:nvSpPr>
        <p:spPr>
          <a:xfrm>
            <a:off x="97112" y="648866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https://asecuritysite.com/hash/md5</a:t>
            </a:r>
            <a:r>
              <a:rPr lang="en-US" dirty="0"/>
              <a:t> </a:t>
            </a:r>
          </a:p>
        </p:txBody>
      </p:sp>
    </p:spTree>
    <p:extLst>
      <p:ext uri="{BB962C8B-B14F-4D97-AF65-F5344CB8AC3E}">
        <p14:creationId xmlns:p14="http://schemas.microsoft.com/office/powerpoint/2010/main" val="13197110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5" name="Shape 345">
            <a:extLst>
              <a:ext uri="{FF2B5EF4-FFF2-40B4-BE49-F238E27FC236}">
                <a16:creationId xmlns:a16="http://schemas.microsoft.com/office/drawing/2014/main" id="{D742FBC3-BA07-B046-827F-13148A844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 SHA-1 (160-bit)</a:t>
            </a:r>
            <a:endParaRPr lang="en-US" sz="4000" dirty="0">
              <a:solidFill>
                <a:srgbClr val="C00000"/>
              </a:solidFill>
            </a:endParaRPr>
          </a:p>
        </p:txBody>
      </p:sp>
      <p:pic>
        <p:nvPicPr>
          <p:cNvPr id="23554" name="Picture 2">
            <a:extLst>
              <a:ext uri="{FF2B5EF4-FFF2-40B4-BE49-F238E27FC236}">
                <a16:creationId xmlns:a16="http://schemas.microsoft.com/office/drawing/2014/main" id="{B0BF24D6-232B-1C47-BFE5-BDEAD6AAF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599" y="802047"/>
            <a:ext cx="7578725" cy="6005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EAE486-8A77-9B8F-00A3-4415DDA5AEF8}"/>
              </a:ext>
            </a:extLst>
          </p:cNvPr>
          <p:cNvSpPr txBox="1"/>
          <p:nvPr/>
        </p:nvSpPr>
        <p:spPr>
          <a:xfrm>
            <a:off x="203583" y="648866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https://asecuritysite.com/hash/md5</a:t>
            </a:r>
            <a:r>
              <a:rPr lang="en-US" dirty="0"/>
              <a:t> </a:t>
            </a:r>
          </a:p>
        </p:txBody>
      </p:sp>
    </p:spTree>
    <p:extLst>
      <p:ext uri="{BB962C8B-B14F-4D97-AF65-F5344CB8AC3E}">
        <p14:creationId xmlns:p14="http://schemas.microsoft.com/office/powerpoint/2010/main" val="164282713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Password Hashing</a:t>
            </a:r>
            <a:endParaRPr sz="4000" dirty="0">
              <a:solidFill>
                <a:srgbClr val="C00000"/>
              </a:solidFill>
            </a:endParaRPr>
          </a:p>
        </p:txBody>
      </p:sp>
      <p:sp>
        <p:nvSpPr>
          <p:cNvPr id="6" name="Rectangle 5">
            <a:extLst>
              <a:ext uri="{FF2B5EF4-FFF2-40B4-BE49-F238E27FC236}">
                <a16:creationId xmlns:a16="http://schemas.microsoft.com/office/drawing/2014/main" id="{4878455F-848A-B54B-AF3E-3EF4D2D01808}"/>
              </a:ext>
            </a:extLst>
          </p:cNvPr>
          <p:cNvSpPr/>
          <p:nvPr/>
        </p:nvSpPr>
        <p:spPr>
          <a:xfrm>
            <a:off x="0" y="6458505"/>
            <a:ext cx="4039888"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gohash</a:t>
            </a:r>
            <a:endParaRPr lang="en-US" dirty="0"/>
          </a:p>
        </p:txBody>
      </p:sp>
      <p:sp>
        <p:nvSpPr>
          <p:cNvPr id="2" name="TextBox 1">
            <a:extLst>
              <a:ext uri="{FF2B5EF4-FFF2-40B4-BE49-F238E27FC236}">
                <a16:creationId xmlns:a16="http://schemas.microsoft.com/office/drawing/2014/main" id="{1CC4904B-7D83-0401-6451-97983B64F687}"/>
              </a:ext>
            </a:extLst>
          </p:cNvPr>
          <p:cNvSpPr txBox="1"/>
          <p:nvPr/>
        </p:nvSpPr>
        <p:spPr>
          <a:xfrm>
            <a:off x="539301" y="4888468"/>
            <a:ext cx="759570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Cryptographic Hashes: MD5, SHA-1, SHA-256, SHA-3, RIPEMD, Blake2b</a:t>
            </a:r>
            <a:br>
              <a:rPr lang="en-GB" dirty="0"/>
            </a:br>
            <a:r>
              <a:rPr lang="en-GB" dirty="0"/>
              <a:t>Windows hashes: NTLM </a:t>
            </a:r>
          </a:p>
          <a:p>
            <a:r>
              <a:rPr lang="en-GB" dirty="0"/>
              <a:t>Non-cryptographic hashes: Spooky, Farm, FVN</a:t>
            </a:r>
          </a:p>
        </p:txBody>
      </p:sp>
      <p:sp>
        <p:nvSpPr>
          <p:cNvPr id="7" name="TextBox 6">
            <a:extLst>
              <a:ext uri="{FF2B5EF4-FFF2-40B4-BE49-F238E27FC236}">
                <a16:creationId xmlns:a16="http://schemas.microsoft.com/office/drawing/2014/main" id="{E425E1E2-CA0D-DFC1-D9DE-AF8CAD6D9804}"/>
              </a:ext>
            </a:extLst>
          </p:cNvPr>
          <p:cNvSpPr txBox="1"/>
          <p:nvPr/>
        </p:nvSpPr>
        <p:spPr>
          <a:xfrm>
            <a:off x="4136065" y="6458505"/>
            <a:ext cx="62306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https://asecuritysite.com/openssl/passwds</a:t>
            </a:r>
            <a:r>
              <a:rPr lang="en-US" dirty="0"/>
              <a:t> </a:t>
            </a:r>
          </a:p>
        </p:txBody>
      </p:sp>
      <p:pic>
        <p:nvPicPr>
          <p:cNvPr id="10" name="Picture 9" descr="A screenshot of a computer&#10;&#10;AI-generated content may be incorrect.">
            <a:extLst>
              <a:ext uri="{FF2B5EF4-FFF2-40B4-BE49-F238E27FC236}">
                <a16:creationId xmlns:a16="http://schemas.microsoft.com/office/drawing/2014/main" id="{36DC2B35-E0DF-3970-B918-3C2B96F80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79" y="1014145"/>
            <a:ext cx="10865358" cy="3710122"/>
          </a:xfrm>
          <a:prstGeom prst="rect">
            <a:avLst/>
          </a:prstGeom>
        </p:spPr>
      </p:pic>
    </p:spTree>
    <p:extLst>
      <p:ext uri="{BB962C8B-B14F-4D97-AF65-F5344CB8AC3E}">
        <p14:creationId xmlns:p14="http://schemas.microsoft.com/office/powerpoint/2010/main" val="338341641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6A4F9D8C-0FAA-DA43-8DE5-161C38411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1" y="665183"/>
            <a:ext cx="9821862" cy="5989617"/>
          </a:xfrm>
          <a:prstGeom prst="rect">
            <a:avLst/>
          </a:prstGeom>
          <a:noFill/>
          <a:extLst>
            <a:ext uri="{909E8E84-426E-40DD-AFC4-6F175D3DCCD1}">
              <a14:hiddenFill xmlns:a14="http://schemas.microsoft.com/office/drawing/2010/main">
                <a:solidFill>
                  <a:srgbClr val="FFFFFF"/>
                </a:solidFill>
              </a14:hiddenFill>
            </a:ext>
          </a:extLst>
        </p:spPr>
      </p:pic>
      <p:sp>
        <p:nvSpPr>
          <p:cNvPr id="150"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273F538E-962B-FD46-BA39-BD4C0A366D2B}"/>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a:t>
            </a:r>
            <a:endParaRPr lang="en-US" sz="4000" dirty="0">
              <a:solidFill>
                <a:srgbClr val="C00000"/>
              </a:solidFill>
            </a:endParaRPr>
          </a:p>
        </p:txBody>
      </p:sp>
      <p:sp>
        <p:nvSpPr>
          <p:cNvPr id="8" name="Rectangle 7">
            <a:extLst>
              <a:ext uri="{FF2B5EF4-FFF2-40B4-BE49-F238E27FC236}">
                <a16:creationId xmlns:a16="http://schemas.microsoft.com/office/drawing/2014/main" id="{CCD33FD7-490C-D448-A91F-B1D9FCBA4A0D}"/>
              </a:ext>
            </a:extLst>
          </p:cNvPr>
          <p:cNvSpPr/>
          <p:nvPr/>
        </p:nvSpPr>
        <p:spPr>
          <a:xfrm>
            <a:off x="0" y="6458505"/>
            <a:ext cx="4083169" cy="369332"/>
          </a:xfrm>
          <a:prstGeom prst="rect">
            <a:avLst/>
          </a:prstGeom>
        </p:spPr>
        <p:txBody>
          <a:bodyPr wrap="none">
            <a:spAutoFit/>
          </a:bodyPr>
          <a:lstStyle/>
          <a:p>
            <a:r>
              <a:rPr lang="en-US" dirty="0">
                <a:hlinkClick r:id="rId3"/>
              </a:rPr>
              <a:t>https://asecuritysite.com/hash/hashnew</a:t>
            </a:r>
            <a:r>
              <a:rPr lang="en-US" dirty="0"/>
              <a:t> </a:t>
            </a:r>
          </a:p>
        </p:txBody>
      </p:sp>
    </p:spTree>
    <p:extLst>
      <p:ext uri="{BB962C8B-B14F-4D97-AF65-F5344CB8AC3E}">
        <p14:creationId xmlns:p14="http://schemas.microsoft.com/office/powerpoint/2010/main" val="3812208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pic>
        <p:nvPicPr>
          <p:cNvPr id="6" name="Picture 2">
            <a:extLst>
              <a:ext uri="{FF2B5EF4-FFF2-40B4-BE49-F238E27FC236}">
                <a16:creationId xmlns:a16="http://schemas.microsoft.com/office/drawing/2014/main" id="{2C44C6CC-3985-E544-AA94-F8D53FBB2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1" y="665183"/>
            <a:ext cx="9821862" cy="59896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xt&#10;&#10;Description automatically generated">
            <a:hlinkClick r:id="rId3"/>
            <a:extLst>
              <a:ext uri="{FF2B5EF4-FFF2-40B4-BE49-F238E27FC236}">
                <a16:creationId xmlns:a16="http://schemas.microsoft.com/office/drawing/2014/main" id="{BB678B5A-A17D-9545-BF49-0024E4988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8100" y="4918075"/>
            <a:ext cx="6464300" cy="1981200"/>
          </a:xfrm>
          <a:prstGeom prst="rect">
            <a:avLst/>
          </a:prstGeom>
        </p:spPr>
      </p:pic>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Hashing and OpenSSL</a:t>
            </a:r>
            <a:endParaRPr lang="en-US" sz="4000" dirty="0">
              <a:solidFill>
                <a:srgbClr val="C00000"/>
              </a:solidFill>
            </a:endParaRPr>
          </a:p>
        </p:txBody>
      </p:sp>
      <p:sp>
        <p:nvSpPr>
          <p:cNvPr id="8" name="Rectangle 7">
            <a:extLst>
              <a:ext uri="{FF2B5EF4-FFF2-40B4-BE49-F238E27FC236}">
                <a16:creationId xmlns:a16="http://schemas.microsoft.com/office/drawing/2014/main" id="{1FCF9E2F-0F50-0440-A1DA-5D01C165F66B}"/>
              </a:ext>
            </a:extLst>
          </p:cNvPr>
          <p:cNvSpPr/>
          <p:nvPr/>
        </p:nvSpPr>
        <p:spPr>
          <a:xfrm>
            <a:off x="0" y="6252944"/>
            <a:ext cx="4818948" cy="646331"/>
          </a:xfrm>
          <a:prstGeom prst="rect">
            <a:avLst/>
          </a:prstGeom>
        </p:spPr>
        <p:txBody>
          <a:bodyPr wrap="none">
            <a:spAutoFit/>
          </a:bodyPr>
          <a:lstStyle/>
          <a:p>
            <a:r>
              <a:rPr lang="en-US" dirty="0">
                <a:hlinkClick r:id="rId5"/>
              </a:rPr>
              <a:t>https://asecuritysite.com/openssl/openssl_full2b</a:t>
            </a:r>
            <a:endParaRPr lang="en-US" dirty="0"/>
          </a:p>
          <a:p>
            <a:r>
              <a:rPr lang="en-US" dirty="0">
                <a:hlinkClick r:id="rId3"/>
              </a:rPr>
              <a:t>https://asecuritysite.com/openssl/openssl_full2</a:t>
            </a:r>
            <a:r>
              <a:rPr lang="en-US" dirty="0"/>
              <a:t> </a:t>
            </a:r>
          </a:p>
        </p:txBody>
      </p:sp>
    </p:spTree>
    <p:extLst>
      <p:ext uri="{BB962C8B-B14F-4D97-AF65-F5344CB8AC3E}">
        <p14:creationId xmlns:p14="http://schemas.microsoft.com/office/powerpoint/2010/main" val="66712542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Adding Salt</a:t>
            </a:r>
            <a:endParaRPr lang="en-US" sz="4000" dirty="0">
              <a:solidFill>
                <a:srgbClr val="C00000"/>
              </a:solidFill>
            </a:endParaRPr>
          </a:p>
        </p:txBody>
      </p:sp>
      <p:sp>
        <p:nvSpPr>
          <p:cNvPr id="8" name="Rectangle 7">
            <a:hlinkClick r:id="rId3"/>
            <a:extLst>
              <a:ext uri="{FF2B5EF4-FFF2-40B4-BE49-F238E27FC236}">
                <a16:creationId xmlns:a16="http://schemas.microsoft.com/office/drawing/2014/main" id="{1FCF9E2F-0F50-0440-A1DA-5D01C165F66B}"/>
              </a:ext>
            </a:extLst>
          </p:cNvPr>
          <p:cNvSpPr/>
          <p:nvPr/>
        </p:nvSpPr>
        <p:spPr>
          <a:xfrm>
            <a:off x="0" y="6458505"/>
            <a:ext cx="3567002" cy="369332"/>
          </a:xfrm>
          <a:prstGeom prst="rect">
            <a:avLst/>
          </a:prstGeom>
        </p:spPr>
        <p:txBody>
          <a:bodyPr wrap="none">
            <a:spAutoFit/>
          </a:bodyPr>
          <a:lstStyle/>
          <a:p>
            <a:r>
              <a:rPr lang="en-US" dirty="0">
                <a:hlinkClick r:id="rId4"/>
              </a:rPr>
              <a:t>https://asecuritysite.com/hash/salt</a:t>
            </a:r>
            <a:r>
              <a:rPr lang="en-US" dirty="0"/>
              <a:t> </a:t>
            </a:r>
          </a:p>
        </p:txBody>
      </p:sp>
      <p:pic>
        <p:nvPicPr>
          <p:cNvPr id="4" name="Picture 3" descr="A diagram of a computer&#10;&#10;Description automatically generated">
            <a:extLst>
              <a:ext uri="{FF2B5EF4-FFF2-40B4-BE49-F238E27FC236}">
                <a16:creationId xmlns:a16="http://schemas.microsoft.com/office/drawing/2014/main" id="{CF326907-A671-8574-D039-2CA81A18C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990" y="1894087"/>
            <a:ext cx="11662010" cy="2784110"/>
          </a:xfrm>
          <a:prstGeom prst="rect">
            <a:avLst/>
          </a:prstGeom>
        </p:spPr>
      </p:pic>
    </p:spTree>
    <p:extLst>
      <p:ext uri="{BB962C8B-B14F-4D97-AF65-F5344CB8AC3E}">
        <p14:creationId xmlns:p14="http://schemas.microsoft.com/office/powerpoint/2010/main" val="150847730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MD5, SHA-1, SHA-2, SHA-3 and XOF</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3424335" cy="369332"/>
          </a:xfrm>
          <a:prstGeom prst="rect">
            <a:avLst/>
          </a:prstGeom>
        </p:spPr>
        <p:txBody>
          <a:bodyPr wrap="none">
            <a:spAutoFit/>
          </a:bodyPr>
          <a:lstStyle/>
          <a:p>
            <a:r>
              <a:rPr lang="en-US" dirty="0">
                <a:hlinkClick r:id="rId3"/>
              </a:rPr>
              <a:t>https://asecuritysite.com/hash/cs</a:t>
            </a:r>
            <a:r>
              <a:rPr lang="en-US" dirty="0"/>
              <a:t> </a:t>
            </a:r>
          </a:p>
        </p:txBody>
      </p:sp>
      <p:pic>
        <p:nvPicPr>
          <p:cNvPr id="27650" name="Picture 2">
            <a:extLst>
              <a:ext uri="{FF2B5EF4-FFF2-40B4-BE49-F238E27FC236}">
                <a16:creationId xmlns:a16="http://schemas.microsoft.com/office/drawing/2014/main" id="{C38896AF-7232-DA47-8B35-F2B97A156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800" y="774035"/>
            <a:ext cx="8597900" cy="576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75950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OpenSSL</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750018" cy="369332"/>
          </a:xfrm>
          <a:prstGeom prst="rect">
            <a:avLst/>
          </a:prstGeom>
        </p:spPr>
        <p:txBody>
          <a:bodyPr wrap="none">
            <a:spAutoFit/>
          </a:bodyPr>
          <a:lstStyle/>
          <a:p>
            <a:r>
              <a:rPr lang="en-US" dirty="0">
                <a:hlinkClick r:id="rId3"/>
              </a:rPr>
              <a:t>https://asecuritysite.com/openssl/openssl_full2</a:t>
            </a:r>
            <a:r>
              <a:rPr lang="en-US" dirty="0"/>
              <a:t> </a:t>
            </a:r>
          </a:p>
        </p:txBody>
      </p:sp>
      <p:pic>
        <p:nvPicPr>
          <p:cNvPr id="4" name="Picture 3" descr="A screenshot of a computer&#10;&#10;Description automatically generated">
            <a:extLst>
              <a:ext uri="{FF2B5EF4-FFF2-40B4-BE49-F238E27FC236}">
                <a16:creationId xmlns:a16="http://schemas.microsoft.com/office/drawing/2014/main" id="{B0146071-01D1-D3F0-3F1A-D0FFE63F83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45" y="947677"/>
            <a:ext cx="9321143" cy="4962645"/>
          </a:xfrm>
          <a:prstGeom prst="rect">
            <a:avLst/>
          </a:prstGeom>
        </p:spPr>
      </p:pic>
    </p:spTree>
    <p:extLst>
      <p:ext uri="{BB962C8B-B14F-4D97-AF65-F5344CB8AC3E}">
        <p14:creationId xmlns:p14="http://schemas.microsoft.com/office/powerpoint/2010/main" val="358917441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XOF</a:t>
            </a:r>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3424335" cy="369332"/>
          </a:xfrm>
          <a:prstGeom prst="rect">
            <a:avLst/>
          </a:prstGeom>
        </p:spPr>
        <p:txBody>
          <a:bodyPr wrap="none">
            <a:spAutoFit/>
          </a:bodyPr>
          <a:lstStyle/>
          <a:p>
            <a:r>
              <a:rPr lang="en-US" dirty="0">
                <a:hlinkClick r:id="rId3"/>
              </a:rPr>
              <a:t>https://asecuritysite.com/hash/cs</a:t>
            </a:r>
            <a:r>
              <a:rPr lang="en-US" dirty="0"/>
              <a:t> </a:t>
            </a:r>
          </a:p>
        </p:txBody>
      </p:sp>
      <p:pic>
        <p:nvPicPr>
          <p:cNvPr id="3" name="Picture 2" descr="A diagram of a diagram&#10;&#10;Description automatically generated">
            <a:extLst>
              <a:ext uri="{FF2B5EF4-FFF2-40B4-BE49-F238E27FC236}">
                <a16:creationId xmlns:a16="http://schemas.microsoft.com/office/drawing/2014/main" id="{3E960AA0-00FD-C7AD-FDC6-FFF4B218BB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27" y="1353189"/>
            <a:ext cx="10769710" cy="4602072"/>
          </a:xfrm>
          <a:prstGeom prst="rect">
            <a:avLst/>
          </a:prstGeom>
        </p:spPr>
      </p:pic>
    </p:spTree>
    <p:extLst>
      <p:ext uri="{BB962C8B-B14F-4D97-AF65-F5344CB8AC3E}">
        <p14:creationId xmlns:p14="http://schemas.microsoft.com/office/powerpoint/2010/main" val="285919848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prstGeom prst="rect">
            <a:avLst/>
          </a:prstGeom>
        </p:spPr>
        <p:txBody>
          <a:bodyPr/>
          <a:lstStyle/>
          <a:p>
            <a:r>
              <a:rPr lang="en-GB" dirty="0"/>
              <a:t>Hash Collisions</a:t>
            </a:r>
            <a:endParaRPr dirty="0"/>
          </a:p>
        </p:txBody>
      </p:sp>
      <p:sp>
        <p:nvSpPr>
          <p:cNvPr id="210" name="Content Placeholder 2"/>
          <p:cNvSpPr txBox="1">
            <a:spLocks noGrp="1"/>
          </p:cNvSpPr>
          <p:nvPr>
            <p:ph type="body" idx="1"/>
          </p:nvPr>
        </p:nvSpPr>
        <p:spPr>
          <a:prstGeom prst="rect">
            <a:avLst/>
          </a:prstGeom>
        </p:spPr>
        <p:txBody>
          <a:bodyPr/>
          <a:lstStyle/>
          <a:p>
            <a:endParaRPr/>
          </a:p>
        </p:txBody>
      </p:sp>
      <p:pic>
        <p:nvPicPr>
          <p:cNvPr id="3" name="Picture 2" descr="A diagram of a graph&#10;&#10;AI-generated content may be incorrect.">
            <a:extLst>
              <a:ext uri="{FF2B5EF4-FFF2-40B4-BE49-F238E27FC236}">
                <a16:creationId xmlns:a16="http://schemas.microsoft.com/office/drawing/2014/main" id="{CBEE1CEA-3369-5162-4487-73B06AE0B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82" y="1219201"/>
            <a:ext cx="10990862" cy="47988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0E77A-0D97-01A6-350C-841E0580D65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D5B55AA-7F40-9F17-8214-995D93AE7EF1}"/>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C7E7C259-FABA-3C0B-7DE3-31F7B42C88CC}"/>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Some Actors</a:t>
            </a:r>
            <a:endParaRPr sz="4000" dirty="0">
              <a:solidFill>
                <a:srgbClr val="C00000"/>
              </a:solidFill>
            </a:endParaRPr>
          </a:p>
        </p:txBody>
      </p:sp>
      <p:pic>
        <p:nvPicPr>
          <p:cNvPr id="5" name="Picture 4" descr="A diagram of a company&#10;&#10;AI-generated content may be incorrect.">
            <a:extLst>
              <a:ext uri="{FF2B5EF4-FFF2-40B4-BE49-F238E27FC236}">
                <a16:creationId xmlns:a16="http://schemas.microsoft.com/office/drawing/2014/main" id="{3EE7CEC7-307C-DF79-1658-E05976D2D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800" y="1208409"/>
            <a:ext cx="7772400" cy="5649591"/>
          </a:xfrm>
          <a:prstGeom prst="rect">
            <a:avLst/>
          </a:prstGeom>
        </p:spPr>
      </p:pic>
      <p:sp>
        <p:nvSpPr>
          <p:cNvPr id="2" name="AutoShape 2">
            <a:extLst>
              <a:ext uri="{FF2B5EF4-FFF2-40B4-BE49-F238E27FC236}">
                <a16:creationId xmlns:a16="http://schemas.microsoft.com/office/drawing/2014/main" id="{C3C2E7BB-C6EF-D3E2-8EA4-09B1FB6ABE0D}"/>
              </a:ext>
            </a:extLst>
          </p:cNvPr>
          <p:cNvSpPr>
            <a:spLocks noChangeAspect="1" noChangeArrowheads="1"/>
          </p:cNvSpPr>
          <p:nvPr/>
        </p:nvSpPr>
        <p:spPr bwMode="auto">
          <a:xfrm>
            <a:off x="4152900" y="2927350"/>
            <a:ext cx="3886200" cy="1003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1678144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53DE3-C42B-8078-72F9-5D2517C43916}"/>
            </a:ext>
          </a:extLst>
        </p:cNvPr>
        <p:cNvGrpSpPr/>
        <p:nvPr/>
      </p:nvGrpSpPr>
      <p:grpSpPr>
        <a:xfrm>
          <a:off x="0" y="0"/>
          <a:ext cx="0" cy="0"/>
          <a:chOff x="0" y="0"/>
          <a:chExt cx="0" cy="0"/>
        </a:xfrm>
      </p:grpSpPr>
      <p:sp>
        <p:nvSpPr>
          <p:cNvPr id="209" name="Title 1">
            <a:extLst>
              <a:ext uri="{FF2B5EF4-FFF2-40B4-BE49-F238E27FC236}">
                <a16:creationId xmlns:a16="http://schemas.microsoft.com/office/drawing/2014/main" id="{CEF44A5B-6A2D-AA07-4464-C5504AC1534E}"/>
              </a:ext>
            </a:extLst>
          </p:cNvPr>
          <p:cNvSpPr txBox="1">
            <a:spLocks noGrp="1"/>
          </p:cNvSpPr>
          <p:nvPr>
            <p:ph type="title"/>
          </p:nvPr>
        </p:nvSpPr>
        <p:spPr>
          <a:prstGeom prst="rect">
            <a:avLst/>
          </a:prstGeom>
        </p:spPr>
        <p:txBody>
          <a:bodyPr/>
          <a:lstStyle/>
          <a:p>
            <a:r>
              <a:rPr lang="en-GB" dirty="0"/>
              <a:t>A Real Hash Collision Due To A Flaw</a:t>
            </a:r>
            <a:endParaRPr dirty="0"/>
          </a:p>
        </p:txBody>
      </p:sp>
      <p:sp>
        <p:nvSpPr>
          <p:cNvPr id="210" name="Content Placeholder 2">
            <a:extLst>
              <a:ext uri="{FF2B5EF4-FFF2-40B4-BE49-F238E27FC236}">
                <a16:creationId xmlns:a16="http://schemas.microsoft.com/office/drawing/2014/main" id="{6132F8B3-303B-65DE-787A-0012C006FEE7}"/>
              </a:ext>
            </a:extLst>
          </p:cNvPr>
          <p:cNvSpPr txBox="1">
            <a:spLocks noGrp="1"/>
          </p:cNvSpPr>
          <p:nvPr>
            <p:ph type="body" idx="1"/>
          </p:nvPr>
        </p:nvSpPr>
        <p:spPr>
          <a:prstGeom prst="rect">
            <a:avLst/>
          </a:prstGeom>
        </p:spPr>
        <p:txBody>
          <a:bodyPr/>
          <a:lstStyle/>
          <a:p>
            <a:endParaRPr/>
          </a:p>
        </p:txBody>
      </p:sp>
      <p:pic>
        <p:nvPicPr>
          <p:cNvPr id="4" name="Picture 3" descr="A diagram of a computer&#10;&#10;AI-generated content may be incorrect.">
            <a:extLst>
              <a:ext uri="{FF2B5EF4-FFF2-40B4-BE49-F238E27FC236}">
                <a16:creationId xmlns:a16="http://schemas.microsoft.com/office/drawing/2014/main" id="{87EA3AA1-CA07-2057-A27C-9625F8152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15" y="1219201"/>
            <a:ext cx="10854310" cy="5120782"/>
          </a:xfrm>
          <a:prstGeom prst="rect">
            <a:avLst/>
          </a:prstGeom>
        </p:spPr>
      </p:pic>
    </p:spTree>
    <p:extLst>
      <p:ext uri="{BB962C8B-B14F-4D97-AF65-F5344CB8AC3E}">
        <p14:creationId xmlns:p14="http://schemas.microsoft.com/office/powerpoint/2010/main" val="3988505531"/>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862E0-8551-FD3E-4E57-0E13687F88F6}"/>
            </a:ext>
          </a:extLst>
        </p:cNvPr>
        <p:cNvGrpSpPr/>
        <p:nvPr/>
      </p:nvGrpSpPr>
      <p:grpSpPr>
        <a:xfrm>
          <a:off x="0" y="0"/>
          <a:ext cx="0" cy="0"/>
          <a:chOff x="0" y="0"/>
          <a:chExt cx="0" cy="0"/>
        </a:xfrm>
      </p:grpSpPr>
      <p:sp>
        <p:nvSpPr>
          <p:cNvPr id="209" name="Title 1">
            <a:extLst>
              <a:ext uri="{FF2B5EF4-FFF2-40B4-BE49-F238E27FC236}">
                <a16:creationId xmlns:a16="http://schemas.microsoft.com/office/drawing/2014/main" id="{1EAA4574-CEFF-2BCA-B644-7C56CFA739A6}"/>
              </a:ext>
            </a:extLst>
          </p:cNvPr>
          <p:cNvSpPr txBox="1">
            <a:spLocks noGrp="1"/>
          </p:cNvSpPr>
          <p:nvPr>
            <p:ph type="title"/>
          </p:nvPr>
        </p:nvSpPr>
        <p:spPr>
          <a:prstGeom prst="rect">
            <a:avLst/>
          </a:prstGeom>
        </p:spPr>
        <p:txBody>
          <a:bodyPr/>
          <a:lstStyle/>
          <a:p>
            <a:r>
              <a:rPr lang="en-GB" dirty="0"/>
              <a:t>Hash Collision Using Birthday Attack</a:t>
            </a:r>
            <a:endParaRPr dirty="0"/>
          </a:p>
        </p:txBody>
      </p:sp>
      <p:sp>
        <p:nvSpPr>
          <p:cNvPr id="210" name="Content Placeholder 2">
            <a:extLst>
              <a:ext uri="{FF2B5EF4-FFF2-40B4-BE49-F238E27FC236}">
                <a16:creationId xmlns:a16="http://schemas.microsoft.com/office/drawing/2014/main" id="{75BB79B8-06C6-2226-979F-6552A902F388}"/>
              </a:ext>
            </a:extLst>
          </p:cNvPr>
          <p:cNvSpPr txBox="1">
            <a:spLocks noGrp="1"/>
          </p:cNvSpPr>
          <p:nvPr>
            <p:ph type="body" idx="1"/>
          </p:nvPr>
        </p:nvSpPr>
        <p:spPr>
          <a:prstGeom prst="rect">
            <a:avLst/>
          </a:prstGeom>
        </p:spPr>
        <p:txBody>
          <a:bodyPr/>
          <a:lstStyle/>
          <a:p>
            <a:endParaRPr/>
          </a:p>
        </p:txBody>
      </p:sp>
      <p:pic>
        <p:nvPicPr>
          <p:cNvPr id="6" name="Picture 5" descr="A diagram of a company&#10;&#10;AI-generated content may be incorrect.">
            <a:extLst>
              <a:ext uri="{FF2B5EF4-FFF2-40B4-BE49-F238E27FC236}">
                <a16:creationId xmlns:a16="http://schemas.microsoft.com/office/drawing/2014/main" id="{A38FAC2D-E5EF-05B0-36D1-611948D7A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6" y="1219201"/>
            <a:ext cx="11727882" cy="5381624"/>
          </a:xfrm>
          <a:prstGeom prst="rect">
            <a:avLst/>
          </a:prstGeom>
        </p:spPr>
      </p:pic>
    </p:spTree>
    <p:extLst>
      <p:ext uri="{BB962C8B-B14F-4D97-AF65-F5344CB8AC3E}">
        <p14:creationId xmlns:p14="http://schemas.microsoft.com/office/powerpoint/2010/main" val="1652461411"/>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1"/>
          <p:cNvSpPr txBox="1">
            <a:spLocks noGrp="1"/>
          </p:cNvSpPr>
          <p:nvPr>
            <p:ph type="title"/>
          </p:nvPr>
        </p:nvSpPr>
        <p:spPr>
          <a:xfrm>
            <a:off x="-2804189" y="-338496"/>
            <a:ext cx="9875521" cy="1143001"/>
          </a:xfrm>
          <a:prstGeom prst="rect">
            <a:avLst/>
          </a:prstGeom>
        </p:spPr>
        <p:txBody>
          <a:bodyPr/>
          <a:lstStyle>
            <a:lvl1pPr>
              <a:defRPr>
                <a:solidFill>
                  <a:srgbClr val="C00000"/>
                </a:solidFill>
              </a:defRPr>
            </a:lvl1pPr>
          </a:lstStyle>
          <a:p>
            <a:r>
              <a:t>Benchmark</a:t>
            </a:r>
          </a:p>
        </p:txBody>
      </p:sp>
      <p:pic>
        <p:nvPicPr>
          <p:cNvPr id="249" name="Content Placeholder 7" descr="Content Placeholder 7"/>
          <p:cNvPicPr>
            <a:picLocks noChangeAspect="1"/>
          </p:cNvPicPr>
          <p:nvPr/>
        </p:nvPicPr>
        <p:blipFill>
          <a:blip r:embed="rId2"/>
          <a:stretch>
            <a:fillRect/>
          </a:stretch>
        </p:blipFill>
        <p:spPr>
          <a:xfrm>
            <a:off x="349812" y="951905"/>
            <a:ext cx="3141539" cy="5906095"/>
          </a:xfrm>
          <a:prstGeom prst="rect">
            <a:avLst/>
          </a:prstGeom>
          <a:ln w="12700">
            <a:miter lim="400000"/>
          </a:ln>
        </p:spPr>
      </p:pic>
      <p:grpSp>
        <p:nvGrpSpPr>
          <p:cNvPr id="252" name="Rectangle 4">
            <a:hlinkClick r:id="rId3"/>
          </p:cNvPr>
          <p:cNvGrpSpPr/>
          <p:nvPr/>
        </p:nvGrpSpPr>
        <p:grpSpPr>
          <a:xfrm>
            <a:off x="10243662" y="6298043"/>
            <a:ext cx="1901014" cy="491076"/>
            <a:chOff x="0" y="-1"/>
            <a:chExt cx="1584176" cy="409229"/>
          </a:xfrm>
        </p:grpSpPr>
        <p:sp>
          <p:nvSpPr>
            <p:cNvPr id="250" name="Rectangle"/>
            <p:cNvSpPr/>
            <p:nvPr/>
          </p:nvSpPr>
          <p:spPr>
            <a:xfrm>
              <a:off x="0" y="-1"/>
              <a:ext cx="1584176" cy="409229"/>
            </a:xfrm>
            <a:prstGeom prst="rect">
              <a:avLst/>
            </a:prstGeom>
            <a:solidFill>
              <a:schemeClr val="accent1"/>
            </a:solidFill>
            <a:ln w="25400" cap="flat">
              <a:solidFill>
                <a:srgbClr val="3A5E8A"/>
              </a:solidFill>
              <a:prstDash val="solid"/>
              <a:round/>
            </a:ln>
            <a:effectLst/>
          </p:spPr>
          <p:txBody>
            <a:bodyPr wrap="square" lIns="54863" tIns="54863" rIns="54863" bIns="54863" numCol="1" anchor="ctr">
              <a:noAutofit/>
            </a:bodyPr>
            <a:lstStyle/>
            <a:p>
              <a:pPr algn="ctr">
                <a:defRPr>
                  <a:solidFill>
                    <a:srgbClr val="FFFFFF"/>
                  </a:solidFill>
                </a:defRPr>
              </a:pPr>
              <a:endParaRPr sz="2160"/>
            </a:p>
          </p:txBody>
        </p:sp>
        <p:sp>
          <p:nvSpPr>
            <p:cNvPr id="251" name="Benchmark"/>
            <p:cNvSpPr txBox="1"/>
            <p:nvPr/>
          </p:nvSpPr>
          <p:spPr>
            <a:xfrm>
              <a:off x="0" y="19949"/>
              <a:ext cx="1584176" cy="369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4863" tIns="54863" rIns="54863" bIns="54863" numCol="1" anchor="ctr">
              <a:spAutoFit/>
            </a:bodyPr>
            <a:lstStyle>
              <a:lvl1pPr algn="ctr">
                <a:defRPr>
                  <a:solidFill>
                    <a:srgbClr val="FFFFFF"/>
                  </a:solidFill>
                </a:defRPr>
              </a:lvl1pPr>
            </a:lstStyle>
            <a:p>
              <a:r>
                <a:rPr sz="2160"/>
                <a:t>Benchmark</a:t>
              </a:r>
            </a:p>
          </p:txBody>
        </p:sp>
      </p:grpSp>
      <p:sp>
        <p:nvSpPr>
          <p:cNvPr id="253" name="TextBox 8"/>
          <p:cNvSpPr txBox="1"/>
          <p:nvPr/>
        </p:nvSpPr>
        <p:spPr>
          <a:xfrm>
            <a:off x="4108579" y="951905"/>
            <a:ext cx="7085590" cy="507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spAutoFit/>
          </a:bodyPr>
          <a:lstStyle/>
          <a:p>
            <a:pPr>
              <a:defRPr sz="1000"/>
            </a:pPr>
            <a:r>
              <a:rPr sz="1200" dirty="0"/>
              <a:t>Hashes “The quick brown fox jumps over the lazy dog:</a:t>
            </a:r>
          </a:p>
          <a:p>
            <a:pPr>
              <a:defRPr sz="1000"/>
            </a:pPr>
            <a:endParaRPr sz="1200" dirty="0"/>
          </a:p>
          <a:p>
            <a:pPr>
              <a:defRPr sz="1000"/>
            </a:pPr>
            <a:r>
              <a:rPr sz="1200" dirty="0"/>
              <a:t>SHA-1:	2fd4e1c67a2d28fced849ee1bb76e7391b93eb12</a:t>
            </a:r>
          </a:p>
          <a:p>
            <a:pPr>
              <a:defRPr sz="1000"/>
            </a:pPr>
            <a:r>
              <a:rPr sz="1200" dirty="0"/>
              <a:t>SHA-256:	d7a8fbb307d7809469ca9abcb0082e4f8d5651e46d3cdb762d02d0bf37c9e592</a:t>
            </a:r>
          </a:p>
          <a:p>
            <a:pPr>
              <a:defRPr sz="1000"/>
            </a:pPr>
            <a:r>
              <a:rPr sz="1200" dirty="0"/>
              <a:t>SHA-512:	07e547d9586f6a73f73fbac0435ed76951218fb7d0c8d788a309d7 </a:t>
            </a:r>
          </a:p>
          <a:p>
            <a:pPr>
              <a:defRPr sz="1000"/>
            </a:pPr>
            <a:r>
              <a:rPr sz="1200" dirty="0"/>
              <a:t>                                  85436bbb642e93a252a954f23912547d1e8a3b5ed6e1bfd7097821233fa0538f3db854fee6</a:t>
            </a:r>
          </a:p>
          <a:p>
            <a:pPr>
              <a:defRPr sz="1000"/>
            </a:pPr>
            <a:endParaRPr sz="1200" dirty="0"/>
          </a:p>
          <a:p>
            <a:pPr>
              <a:defRPr sz="1000"/>
            </a:pPr>
            <a:r>
              <a:rPr sz="1200" dirty="0"/>
              <a:t>MD-5:		9e107d9d372bb6826bd81d3542a419d6</a:t>
            </a:r>
          </a:p>
          <a:p>
            <a:pPr>
              <a:defRPr sz="1000"/>
            </a:pPr>
            <a:r>
              <a:rPr sz="1200" dirty="0"/>
              <a:t>DES:		ZDeS94Lcq/6zg</a:t>
            </a:r>
          </a:p>
          <a:p>
            <a:pPr>
              <a:defRPr sz="1000"/>
            </a:pPr>
            <a:r>
              <a:rPr sz="1200" dirty="0" err="1"/>
              <a:t>Bcrypt</a:t>
            </a:r>
            <a:r>
              <a:rPr sz="1200" dirty="0"/>
              <a:t>:		$2a$05$2czCv5GYgkx3aobmEyewB.ejV2hePMdbvTdCyNaSzWtlGPPjB2xx6</a:t>
            </a:r>
          </a:p>
          <a:p>
            <a:pPr>
              <a:defRPr sz="1000"/>
            </a:pPr>
            <a:r>
              <a:rPr sz="1200" dirty="0"/>
              <a:t>APR1:		$apr1$ZDzPE45C$3PvRanPycmNc6c2G9wT9b/</a:t>
            </a:r>
          </a:p>
          <a:p>
            <a:pPr>
              <a:defRPr sz="1000"/>
            </a:pPr>
            <a:r>
              <a:rPr sz="1200" dirty="0"/>
              <a:t>PBKDF2 (SHA1):	$pbkdf2$5$WkR6UEU0NUM$0RB2bimWrMY.EPYibpaBT2q3HFg</a:t>
            </a:r>
          </a:p>
          <a:p>
            <a:pPr>
              <a:defRPr sz="1000"/>
            </a:pPr>
            <a:r>
              <a:rPr sz="1200" dirty="0"/>
              <a:t>PBKDF2 (SHA-256):	$pbkdf2-sha256$5$WkR6UEU0NUM$yrJz2oJix7uBJZwZ/50vWUgdE </a:t>
            </a:r>
          </a:p>
          <a:p>
            <a:pPr>
              <a:defRPr sz="1000"/>
            </a:pPr>
            <a:r>
              <a:rPr sz="1200" dirty="0"/>
              <a:t>                                                                  I/i0ffqeU4obqC0pk4</a:t>
            </a:r>
          </a:p>
          <a:p>
            <a:pPr>
              <a:defRPr sz="1000"/>
            </a:pPr>
            <a:r>
              <a:rPr sz="1200" dirty="0"/>
              <a:t>LM Hash:		a7b07f9948d8cc7f97c4b0b30cae500f</a:t>
            </a:r>
          </a:p>
          <a:p>
            <a:pPr>
              <a:defRPr sz="1000"/>
            </a:pPr>
            <a:r>
              <a:rPr sz="1200" dirty="0"/>
              <a:t>NT Hash:		4e6a076ae1b04a815fa6332f69e2e231</a:t>
            </a:r>
          </a:p>
          <a:p>
            <a:pPr>
              <a:defRPr sz="1000"/>
            </a:pPr>
            <a:r>
              <a:rPr sz="1200" dirty="0"/>
              <a:t>MS DCC:		efa9778bbc94a7360f664eb7d7144725</a:t>
            </a:r>
          </a:p>
          <a:p>
            <a:pPr>
              <a:defRPr sz="1000"/>
            </a:pPr>
            <a:r>
              <a:rPr sz="1200" dirty="0"/>
              <a:t>LDAP (MD5):		{MD5}9e107d9d372bb6826bd81d3542a419d6</a:t>
            </a:r>
          </a:p>
          <a:p>
            <a:pPr>
              <a:defRPr sz="1000"/>
            </a:pPr>
            <a:r>
              <a:rPr sz="1200" dirty="0"/>
              <a:t>LDAP (SHA1):		{SHA}2fd4e1c67a2d28fced849ee1bb76e7391b93eb12</a:t>
            </a:r>
          </a:p>
          <a:p>
            <a:pPr>
              <a:defRPr sz="1000"/>
            </a:pPr>
            <a:r>
              <a:rPr sz="1200" dirty="0"/>
              <a:t>MS SQL 2000:		0x0100BF77CE595DCD1FC87A37B3DEBC27A8C97355CB96B8BAB </a:t>
            </a:r>
          </a:p>
          <a:p>
            <a:pPr>
              <a:defRPr sz="1000"/>
            </a:pPr>
            <a:r>
              <a:rPr sz="1200" dirty="0"/>
              <a:t>                                                                  63E602662BA5D5D33B913E422499BE72FF3D9BB65DE</a:t>
            </a:r>
          </a:p>
          <a:p>
            <a:pPr>
              <a:defRPr sz="1000"/>
            </a:pPr>
            <a:r>
              <a:rPr sz="1200" dirty="0"/>
              <a:t>MySQL:		*A4E4D26FD0C6455E23E2187C3AABE844332AA1B3</a:t>
            </a:r>
          </a:p>
          <a:p>
            <a:pPr>
              <a:defRPr sz="1000"/>
            </a:pPr>
            <a:r>
              <a:rPr sz="1200" dirty="0"/>
              <a:t>Oracle 10:		4CDA2299FCAD0499</a:t>
            </a:r>
          </a:p>
          <a:p>
            <a:pPr>
              <a:defRPr sz="1000"/>
            </a:pPr>
            <a:r>
              <a:rPr sz="1200" dirty="0"/>
              <a:t>Postgres (MD5):	md5d44c15daa11770f25c5350f7e5408dd1</a:t>
            </a:r>
          </a:p>
          <a:p>
            <a:pPr>
              <a:defRPr sz="1000"/>
            </a:pPr>
            <a:r>
              <a:rPr sz="1200" dirty="0"/>
              <a:t>Cisco PIX:		kGyKN5CqdFQ1qJUs</a:t>
            </a:r>
          </a:p>
          <a:p>
            <a:pPr>
              <a:defRPr sz="1000"/>
            </a:pPr>
            <a:r>
              <a:rPr sz="1200" dirty="0"/>
              <a:t>Cisco Type 7:		15260309443B3E2D2B3875200108010D41505640135E1B0E080 </a:t>
            </a:r>
          </a:p>
          <a:p>
            <a:pPr>
              <a:defRPr sz="1000"/>
            </a:pPr>
            <a:r>
              <a:rPr sz="1200" dirty="0"/>
              <a:t>                                                                  519574156401540035E460B594D1D53020B5C</a:t>
            </a:r>
          </a:p>
        </p:txBody>
      </p:sp>
      <p:sp>
        <p:nvSpPr>
          <p:cNvPr id="2" name="Title 1">
            <a:extLst>
              <a:ext uri="{FF2B5EF4-FFF2-40B4-BE49-F238E27FC236}">
                <a16:creationId xmlns:a16="http://schemas.microsoft.com/office/drawing/2014/main" id="{8DB57999-F895-B7D1-3106-A948A141F866}"/>
              </a:ext>
            </a:extLst>
          </p:cNvPr>
          <p:cNvSpPr txBox="1">
            <a:spLocks/>
          </p:cNvSpPr>
          <p:nvPr/>
        </p:nvSpPr>
        <p:spPr>
          <a:xfrm>
            <a:off x="204215" y="109093"/>
            <a:ext cx="10515601" cy="111010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GB" dirty="0"/>
              <a:t>Hash Benchmarks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itle 1"/>
          <p:cNvSpPr txBox="1">
            <a:spLocks noGrp="1"/>
          </p:cNvSpPr>
          <p:nvPr>
            <p:ph type="title"/>
          </p:nvPr>
        </p:nvSpPr>
        <p:spPr>
          <a:xfrm>
            <a:off x="131684" y="-175091"/>
            <a:ext cx="9875521" cy="1143001"/>
          </a:xfrm>
          <a:prstGeom prst="rect">
            <a:avLst/>
          </a:prstGeom>
        </p:spPr>
        <p:txBody>
          <a:bodyPr/>
          <a:lstStyle>
            <a:lvl1pPr>
              <a:defRPr>
                <a:solidFill>
                  <a:srgbClr val="C00000"/>
                </a:solidFill>
              </a:defRPr>
            </a:lvl1pPr>
          </a:lstStyle>
          <a:p>
            <a:r>
              <a:rPr dirty="0"/>
              <a:t>Hash Crackers/Bit Coin Miners</a:t>
            </a:r>
          </a:p>
        </p:txBody>
      </p:sp>
      <p:sp>
        <p:nvSpPr>
          <p:cNvPr id="240" name="Content Placeholder 2"/>
          <p:cNvSpPr txBox="1">
            <a:spLocks noGrp="1"/>
          </p:cNvSpPr>
          <p:nvPr>
            <p:ph type="body" idx="1"/>
          </p:nvPr>
        </p:nvSpPr>
        <p:spPr>
          <a:prstGeom prst="rect">
            <a:avLst/>
          </a:prstGeom>
        </p:spPr>
        <p:txBody>
          <a:bodyPr/>
          <a:lstStyle/>
          <a:p>
            <a:endParaRPr/>
          </a:p>
        </p:txBody>
      </p:sp>
      <p:sp>
        <p:nvSpPr>
          <p:cNvPr id="241" name="Rectangle 5"/>
          <p:cNvSpPr txBox="1"/>
          <p:nvPr/>
        </p:nvSpPr>
        <p:spPr>
          <a:xfrm>
            <a:off x="5750360" y="1600201"/>
            <a:ext cx="5098169" cy="757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spAutoFit/>
          </a:bodyPr>
          <a:lstStyle/>
          <a:p>
            <a:pPr>
              <a:defRPr b="1"/>
            </a:pPr>
            <a:r>
              <a:rPr sz="2160"/>
              <a:t>Fast Hash One</a:t>
            </a:r>
          </a:p>
          <a:p>
            <a:pPr marL="342900" indent="-342900">
              <a:buSzPct val="100000"/>
              <a:buFont typeface="Arial"/>
              <a:buChar char="•"/>
            </a:pPr>
            <a:r>
              <a:rPr sz="2160"/>
              <a:t>1.536TH/s – Cost 3-5,000 dollars.</a:t>
            </a:r>
          </a:p>
        </p:txBody>
      </p:sp>
      <p:pic>
        <p:nvPicPr>
          <p:cNvPr id="242" name="Picture 2" descr="Picture 2"/>
          <p:cNvPicPr>
            <a:picLocks noChangeAspect="1"/>
          </p:cNvPicPr>
          <p:nvPr/>
        </p:nvPicPr>
        <p:blipFill>
          <a:blip r:embed="rId2"/>
          <a:stretch>
            <a:fillRect/>
          </a:stretch>
        </p:blipFill>
        <p:spPr>
          <a:xfrm>
            <a:off x="1343470" y="1441580"/>
            <a:ext cx="4221661" cy="2634318"/>
          </a:xfrm>
          <a:prstGeom prst="rect">
            <a:avLst/>
          </a:prstGeom>
          <a:ln w="12700">
            <a:miter lim="400000"/>
          </a:ln>
        </p:spPr>
      </p:pic>
      <p:pic>
        <p:nvPicPr>
          <p:cNvPr id="243" name="Picture 4" descr="Picture 4"/>
          <p:cNvPicPr>
            <a:picLocks noChangeAspect="1"/>
          </p:cNvPicPr>
          <p:nvPr/>
        </p:nvPicPr>
        <p:blipFill>
          <a:blip r:embed="rId3"/>
          <a:stretch>
            <a:fillRect/>
          </a:stretch>
        </p:blipFill>
        <p:spPr>
          <a:xfrm>
            <a:off x="6441639" y="3331135"/>
            <a:ext cx="4003566" cy="3002676"/>
          </a:xfrm>
          <a:prstGeom prst="rect">
            <a:avLst/>
          </a:prstGeom>
          <a:ln w="12700">
            <a:miter lim="400000"/>
          </a:ln>
        </p:spPr>
      </p:pic>
      <p:sp>
        <p:nvSpPr>
          <p:cNvPr id="244" name="Rectangle 9"/>
          <p:cNvSpPr txBox="1"/>
          <p:nvPr/>
        </p:nvSpPr>
        <p:spPr>
          <a:xfrm>
            <a:off x="1429882" y="4278475"/>
            <a:ext cx="5098168" cy="1754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863" rIns="54863">
            <a:spAutoFit/>
          </a:bodyPr>
          <a:lstStyle/>
          <a:p>
            <a:pPr>
              <a:defRPr b="1"/>
            </a:pPr>
            <a:r>
              <a:rPr sz="2160"/>
              <a:t>25 GPU Hash Cracker</a:t>
            </a:r>
          </a:p>
          <a:p>
            <a:pPr marL="342900" indent="-342900">
              <a:buSzPct val="100000"/>
              <a:buFont typeface="Arial"/>
              <a:buChar char="•"/>
            </a:pPr>
            <a:r>
              <a:rPr sz="2160"/>
              <a:t>An eight character NTLM password cracked in 5.5 hours. 14 character LM hash cracked in six minutes. 350 billion hashes per second.</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ontent Placeholder 2"/>
          <p:cNvSpPr txBox="1">
            <a:spLocks noGrp="1"/>
          </p:cNvSpPr>
          <p:nvPr>
            <p:ph type="body" idx="1"/>
          </p:nvPr>
        </p:nvSpPr>
        <p:spPr>
          <a:prstGeom prst="rect">
            <a:avLst/>
          </a:prstGeom>
        </p:spPr>
        <p:txBody>
          <a:bodyPr/>
          <a:lstStyle/>
          <a:p>
            <a:endParaRPr/>
          </a:p>
        </p:txBody>
      </p:sp>
      <p:pic>
        <p:nvPicPr>
          <p:cNvPr id="3" name="Picture 2" descr="A diagram of a computer code&#10;&#10;AI-generated content may be incorrect.">
            <a:extLst>
              <a:ext uri="{FF2B5EF4-FFF2-40B4-BE49-F238E27FC236}">
                <a16:creationId xmlns:a16="http://schemas.microsoft.com/office/drawing/2014/main" id="{DAD4AF9F-70AE-687C-417B-EBA0AED6F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12" y="790576"/>
            <a:ext cx="9521825" cy="5802157"/>
          </a:xfrm>
          <a:prstGeom prst="rect">
            <a:avLst/>
          </a:prstGeom>
        </p:spPr>
      </p:pic>
      <p:sp>
        <p:nvSpPr>
          <p:cNvPr id="4" name="Title 1">
            <a:extLst>
              <a:ext uri="{FF2B5EF4-FFF2-40B4-BE49-F238E27FC236}">
                <a16:creationId xmlns:a16="http://schemas.microsoft.com/office/drawing/2014/main" id="{914EF2A6-2E16-BB5C-3190-CF082A57D7AE}"/>
              </a:ext>
            </a:extLst>
          </p:cNvPr>
          <p:cNvSpPr txBox="1">
            <a:spLocks/>
          </p:cNvSpPr>
          <p:nvPr/>
        </p:nvSpPr>
        <p:spPr>
          <a:xfrm>
            <a:off x="131684" y="-175091"/>
            <a:ext cx="9875521" cy="114300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GB" dirty="0"/>
              <a:t>Cracking Methods</a:t>
            </a:r>
          </a:p>
        </p:txBody>
      </p:sp>
    </p:spTree>
    <p:extLst>
      <p:ext uri="{BB962C8B-B14F-4D97-AF65-F5344CB8AC3E}">
        <p14:creationId xmlns:p14="http://schemas.microsoft.com/office/powerpoint/2010/main" val="3369287322"/>
      </p:ext>
    </p:extLst>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xmlns:m="http://schemas.openxmlformats.org/officeDocument/2006/math" xmlns:a14="http://schemas.microsoft.com/office/drawing/2010/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306558" y="-200204"/>
            <a:ext cx="9875521" cy="1143001"/>
          </a:xfrm>
          <a:prstGeom prst="rect">
            <a:avLst/>
          </a:prstGeom>
        </p:spPr>
        <p:txBody>
          <a:bodyPr/>
          <a:lstStyle>
            <a:lvl1pPr>
              <a:defRPr sz="3900">
                <a:solidFill>
                  <a:srgbClr val="C00000"/>
                </a:solidFill>
              </a:defRPr>
            </a:lvl1pPr>
          </a:lstStyle>
          <a:p>
            <a:r>
              <a:t>Brute Force - How many hash codes?</a:t>
            </a:r>
          </a:p>
        </p:txBody>
      </p:sp>
      <p:sp>
        <p:nvSpPr>
          <p:cNvPr id="176" name="Content Placeholder 2"/>
          <p:cNvSpPr txBox="1">
            <a:spLocks noGrp="1"/>
          </p:cNvSpPr>
          <p:nvPr>
            <p:ph type="body" idx="1"/>
          </p:nvPr>
        </p:nvSpPr>
        <p:spPr>
          <a:xfrm>
            <a:off x="838199" y="1343025"/>
            <a:ext cx="8205789" cy="4872038"/>
          </a:xfrm>
          <a:prstGeom prst="rect">
            <a:avLst/>
          </a:prstGeom>
        </p:spPr>
        <p:txBody>
          <a:bodyPr>
            <a:normAutofit/>
          </a:bodyPr>
          <a:lstStyle/>
          <a:p>
            <a:pPr marL="407364" indent="-407364" defTabSz="1086306">
              <a:lnSpc>
                <a:spcPct val="90000"/>
              </a:lnSpc>
              <a:spcBef>
                <a:spcPts val="720"/>
              </a:spcBef>
              <a:defRPr sz="2871"/>
            </a:pPr>
            <a:r>
              <a:rPr dirty="0"/>
              <a:t>7 digit password with [a-z]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a:p>
            <a:pPr marL="407364" indent="-407364" defTabSz="1086306">
              <a:lnSpc>
                <a:spcPct val="90000"/>
              </a:lnSpc>
              <a:spcBef>
                <a:spcPts val="720"/>
              </a:spcBef>
              <a:defRPr sz="2871"/>
            </a:pPr>
            <a:r>
              <a:rPr dirty="0"/>
              <a:t>7 digit with [a-</a:t>
            </a:r>
            <a:r>
              <a:rPr dirty="0" err="1"/>
              <a:t>zA</a:t>
            </a:r>
            <a:r>
              <a:rPr dirty="0"/>
              <a:t>-z]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a:p>
            <a:pPr marL="407364" indent="-407364" defTabSz="1086306">
              <a:lnSpc>
                <a:spcPct val="90000"/>
              </a:lnSpc>
              <a:spcBef>
                <a:spcPts val="720"/>
              </a:spcBef>
              <a:defRPr sz="2871"/>
            </a:pPr>
            <a:r>
              <a:rPr dirty="0"/>
              <a:t>7 digit with [a-</a:t>
            </a:r>
            <a:r>
              <a:rPr dirty="0" err="1"/>
              <a:t>zA</a:t>
            </a:r>
            <a:r>
              <a:rPr dirty="0"/>
              <a:t>-z!@#$%^&amp;*()] … how many?</a:t>
            </a:r>
          </a:p>
          <a:p>
            <a:pPr marL="1357883" lvl="2" indent="-271576" defTabSz="1086306">
              <a:lnSpc>
                <a:spcPct val="90000"/>
              </a:lnSpc>
              <a:spcBef>
                <a:spcPts val="600"/>
              </a:spcBef>
              <a:defRPr sz="2178"/>
            </a:pPr>
            <a:r>
              <a:rPr dirty="0"/>
              <a:t>Ans:</a:t>
            </a:r>
          </a:p>
          <a:p>
            <a:pPr marL="1357883" lvl="2" indent="-271576" defTabSz="1086306">
              <a:lnSpc>
                <a:spcPct val="90000"/>
              </a:lnSpc>
              <a:spcBef>
                <a:spcPts val="600"/>
              </a:spcBef>
              <a:defRPr sz="2178"/>
            </a:pPr>
            <a:r>
              <a:rPr dirty="0"/>
              <a:t>Time to crack – 100 billion per second:</a:t>
            </a:r>
          </a:p>
        </p:txBody>
      </p:sp>
    </p:spTree>
    <p:extLst>
      <p:ext uri="{BB962C8B-B14F-4D97-AF65-F5344CB8AC3E}">
        <p14:creationId xmlns:p14="http://schemas.microsoft.com/office/powerpoint/2010/main" val="111394066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E2142-6C21-FBEF-53DF-249A063A2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97C534-50C7-BC69-C995-A89A35F0FB40}"/>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MAC</a:t>
            </a:r>
            <a:endParaRPr lang="en-US" sz="5000" dirty="0">
              <a:solidFill>
                <a:srgbClr val="C00000"/>
              </a:solidFill>
            </a:endParaRPr>
          </a:p>
        </p:txBody>
      </p:sp>
      <p:sp>
        <p:nvSpPr>
          <p:cNvPr id="3" name="Subtitle 2">
            <a:extLst>
              <a:ext uri="{FF2B5EF4-FFF2-40B4-BE49-F238E27FC236}">
                <a16:creationId xmlns:a16="http://schemas.microsoft.com/office/drawing/2014/main" id="{832BF220-6B45-B08C-33AB-32E80DEB51DE}"/>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B547E517-5E27-73AA-4B72-A6A9EBCFF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3BD8267A-4B3C-3A61-25CB-FDA942807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182F1CA3-D541-D93F-1665-529F9849432F}"/>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/mac</a:t>
            </a:r>
          </a:p>
        </p:txBody>
      </p:sp>
      <p:pic>
        <p:nvPicPr>
          <p:cNvPr id="7" name="Picture 6">
            <a:extLst>
              <a:ext uri="{FF2B5EF4-FFF2-40B4-BE49-F238E27FC236}">
                <a16:creationId xmlns:a16="http://schemas.microsoft.com/office/drawing/2014/main" id="{FB94D0A9-D505-901B-6527-F97F2DB4C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2090B67E-5E91-CFAD-4C4E-F3A58E1F9F30}"/>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b="1"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84564948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HMAC (Key Hash Message Authentication Code)</a:t>
            </a:r>
            <a:endParaRPr dirty="0"/>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225837" cy="369332"/>
          </a:xfrm>
          <a:prstGeom prst="rect">
            <a:avLst/>
          </a:prstGeom>
        </p:spPr>
        <p:txBody>
          <a:bodyPr wrap="square">
            <a:spAutoFit/>
          </a:bodyPr>
          <a:lstStyle/>
          <a:p>
            <a:r>
              <a:rPr lang="en-US" dirty="0">
                <a:hlinkClick r:id="rId3"/>
              </a:rPr>
              <a:t>https://asecuritysite.com/mac/hashnew2</a:t>
            </a:r>
            <a:r>
              <a:rPr lang="en-US" dirty="0"/>
              <a:t> </a:t>
            </a:r>
          </a:p>
        </p:txBody>
      </p:sp>
      <p:pic>
        <p:nvPicPr>
          <p:cNvPr id="9" name="Picture 2">
            <a:extLst>
              <a:ext uri="{FF2B5EF4-FFF2-40B4-BE49-F238E27FC236}">
                <a16:creationId xmlns:a16="http://schemas.microsoft.com/office/drawing/2014/main" id="{13F31F2A-6EB9-184B-9860-7A084E409D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614" y="978530"/>
            <a:ext cx="9982201" cy="5399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76784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HMAC (Key Hash Message Authentication Code)</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8" name="Rectangle 7">
            <a:hlinkClick r:id="rId2"/>
            <a:extLst>
              <a:ext uri="{FF2B5EF4-FFF2-40B4-BE49-F238E27FC236}">
                <a16:creationId xmlns:a16="http://schemas.microsoft.com/office/drawing/2014/main" id="{1FCF9E2F-0F50-0440-A1DA-5D01C165F66B}"/>
              </a:ext>
            </a:extLst>
          </p:cNvPr>
          <p:cNvSpPr/>
          <p:nvPr/>
        </p:nvSpPr>
        <p:spPr>
          <a:xfrm>
            <a:off x="0" y="6458505"/>
            <a:ext cx="4225837" cy="369332"/>
          </a:xfrm>
          <a:prstGeom prst="rect">
            <a:avLst/>
          </a:prstGeom>
        </p:spPr>
        <p:txBody>
          <a:bodyPr wrap="square">
            <a:spAutoFit/>
          </a:bodyPr>
          <a:lstStyle/>
          <a:p>
            <a:r>
              <a:rPr lang="en-US" dirty="0">
                <a:hlinkClick r:id="rId3"/>
              </a:rPr>
              <a:t>https://asecuritysite.com/aes/hashnew4a</a:t>
            </a:r>
            <a:r>
              <a:rPr lang="en-US" dirty="0"/>
              <a:t> </a:t>
            </a:r>
          </a:p>
        </p:txBody>
      </p:sp>
      <p:pic>
        <p:nvPicPr>
          <p:cNvPr id="3" name="Picture 2" descr="A screenshot of a computer screen&#10;&#10;Description automatically generated">
            <a:extLst>
              <a:ext uri="{FF2B5EF4-FFF2-40B4-BE49-F238E27FC236}">
                <a16:creationId xmlns:a16="http://schemas.microsoft.com/office/drawing/2014/main" id="{82662C01-08A8-457F-084E-09706827B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58" y="1151617"/>
            <a:ext cx="11501494" cy="3410858"/>
          </a:xfrm>
          <a:prstGeom prst="rect">
            <a:avLst/>
          </a:prstGeom>
        </p:spPr>
      </p:pic>
    </p:spTree>
    <p:extLst>
      <p:ext uri="{BB962C8B-B14F-4D97-AF65-F5344CB8AC3E}">
        <p14:creationId xmlns:p14="http://schemas.microsoft.com/office/powerpoint/2010/main" val="21382011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CMAC (Cipher MAC)</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4225837" cy="369332"/>
          </a:xfrm>
          <a:prstGeom prst="rect">
            <a:avLst/>
          </a:prstGeom>
        </p:spPr>
        <p:txBody>
          <a:bodyPr wrap="squar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go_hmac</a:t>
            </a:r>
            <a:endParaRPr lang="en-US" dirty="0"/>
          </a:p>
        </p:txBody>
      </p:sp>
      <p:pic>
        <p:nvPicPr>
          <p:cNvPr id="4" name="Picture 3" descr="A diagram of a company&#10;&#10;Description automatically generated">
            <a:extLst>
              <a:ext uri="{FF2B5EF4-FFF2-40B4-BE49-F238E27FC236}">
                <a16:creationId xmlns:a16="http://schemas.microsoft.com/office/drawing/2014/main" id="{040527BE-D84E-EC37-AAC6-91F022432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012" y="975359"/>
            <a:ext cx="10695147" cy="5483145"/>
          </a:xfrm>
          <a:prstGeom prst="rect">
            <a:avLst/>
          </a:prstGeom>
        </p:spPr>
      </p:pic>
    </p:spTree>
    <p:extLst>
      <p:ext uri="{BB962C8B-B14F-4D97-AF65-F5344CB8AC3E}">
        <p14:creationId xmlns:p14="http://schemas.microsoft.com/office/powerpoint/2010/main" val="59360174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E0001-5C4B-49B3-0274-AE5C53F63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DEF36-3DF0-A630-D0D9-4CD4F972522B}"/>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Fundamentals</a:t>
            </a:r>
            <a:endParaRPr lang="en-US" sz="5000" dirty="0">
              <a:solidFill>
                <a:srgbClr val="C00000"/>
              </a:solidFill>
            </a:endParaRPr>
          </a:p>
        </p:txBody>
      </p:sp>
      <p:sp>
        <p:nvSpPr>
          <p:cNvPr id="3" name="Subtitle 2">
            <a:extLst>
              <a:ext uri="{FF2B5EF4-FFF2-40B4-BE49-F238E27FC236}">
                <a16:creationId xmlns:a16="http://schemas.microsoft.com/office/drawing/2014/main" id="{65D341F9-A3B7-9789-7B67-8DDDE321DE06}"/>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28B92003-9779-A4D0-625F-136DA51AD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AACC1971-2342-11B3-8798-5A5E2A68BD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9BEE54EB-6D3F-A109-6921-C2497CF638DA}"/>
              </a:ext>
            </a:extLst>
          </p:cNvPr>
          <p:cNvSpPr/>
          <p:nvPr/>
        </p:nvSpPr>
        <p:spPr>
          <a:xfrm>
            <a:off x="3402752" y="3568357"/>
            <a:ext cx="5386496"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endParaRPr lang="en-US" sz="2600" b="1" dirty="0">
              <a:solidFill>
                <a:schemeClr val="bg1"/>
              </a:solidFill>
            </a:endParaRPr>
          </a:p>
        </p:txBody>
      </p:sp>
      <p:pic>
        <p:nvPicPr>
          <p:cNvPr id="7" name="Picture 6">
            <a:extLst>
              <a:ext uri="{FF2B5EF4-FFF2-40B4-BE49-F238E27FC236}">
                <a16:creationId xmlns:a16="http://schemas.microsoft.com/office/drawing/2014/main" id="{BA0455EC-703F-4D0D-81C4-28EE288C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9" name="TextBox 8">
            <a:extLst>
              <a:ext uri="{FF2B5EF4-FFF2-40B4-BE49-F238E27FC236}">
                <a16:creationId xmlns:a16="http://schemas.microsoft.com/office/drawing/2014/main" id="{8577F94F-85C7-416C-3393-262187B0C507}"/>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51194021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ChaCha20/Poly1305</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4225837" cy="369332"/>
          </a:xfrm>
          <a:prstGeom prst="rect">
            <a:avLst/>
          </a:prstGeom>
        </p:spPr>
        <p:txBody>
          <a:bodyPr wrap="squar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go_hmac</a:t>
            </a:r>
            <a:endParaRPr lang="en-US" dirty="0"/>
          </a:p>
        </p:txBody>
      </p:sp>
      <p:pic>
        <p:nvPicPr>
          <p:cNvPr id="4" name="Picture 3" descr="A diagram of a key&#10;&#10;Description automatically generated">
            <a:extLst>
              <a:ext uri="{FF2B5EF4-FFF2-40B4-BE49-F238E27FC236}">
                <a16:creationId xmlns:a16="http://schemas.microsoft.com/office/drawing/2014/main" id="{115405C2-26DA-B648-487C-B415ADA70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981" y="1122919"/>
            <a:ext cx="9230037" cy="4612161"/>
          </a:xfrm>
          <a:prstGeom prst="rect">
            <a:avLst/>
          </a:prstGeom>
        </p:spPr>
      </p:pic>
    </p:spTree>
    <p:extLst>
      <p:ext uri="{BB962C8B-B14F-4D97-AF65-F5344CB8AC3E}">
        <p14:creationId xmlns:p14="http://schemas.microsoft.com/office/powerpoint/2010/main" val="52232320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Generating MACs with OpenSSL</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5433848" cy="369332"/>
          </a:xfrm>
          <a:prstGeom prst="rect">
            <a:avLst/>
          </a:prstGeom>
        </p:spPr>
        <p:txBody>
          <a:bodyPr wrap="square">
            <a:spAutoFit/>
          </a:bodyPr>
          <a:lstStyle/>
          <a:p>
            <a:r>
              <a:rPr lang="en-US" dirty="0">
                <a:hlinkClick r:id="rId3"/>
              </a:rPr>
              <a:t>https://asecuritysite.com/mac/openssl_mac</a:t>
            </a:r>
            <a:endParaRPr lang="en-US" dirty="0"/>
          </a:p>
        </p:txBody>
      </p:sp>
      <p:pic>
        <p:nvPicPr>
          <p:cNvPr id="3" name="Picture 2" descr="A screenshot of a computer&#10;&#10;Description automatically generated">
            <a:extLst>
              <a:ext uri="{FF2B5EF4-FFF2-40B4-BE49-F238E27FC236}">
                <a16:creationId xmlns:a16="http://schemas.microsoft.com/office/drawing/2014/main" id="{0E6EA5B5-54A8-AA46-B7D1-D209FE1BA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740" y="920358"/>
            <a:ext cx="7772400" cy="5017283"/>
          </a:xfrm>
          <a:prstGeom prst="rect">
            <a:avLst/>
          </a:prstGeom>
        </p:spPr>
      </p:pic>
    </p:spTree>
    <p:extLst>
      <p:ext uri="{BB962C8B-B14F-4D97-AF65-F5344CB8AC3E}">
        <p14:creationId xmlns:p14="http://schemas.microsoft.com/office/powerpoint/2010/main" val="346592709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B5EA4-1F8F-906B-0588-38E4E38430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DAF88-12F9-8ACE-541B-BF648DDC621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KDF </a:t>
            </a:r>
            <a:endParaRPr lang="en-US" sz="5000" dirty="0">
              <a:solidFill>
                <a:srgbClr val="C00000"/>
              </a:solidFill>
            </a:endParaRPr>
          </a:p>
        </p:txBody>
      </p:sp>
      <p:sp>
        <p:nvSpPr>
          <p:cNvPr id="3" name="Subtitle 2">
            <a:extLst>
              <a:ext uri="{FF2B5EF4-FFF2-40B4-BE49-F238E27FC236}">
                <a16:creationId xmlns:a16="http://schemas.microsoft.com/office/drawing/2014/main" id="{686150F6-2A2B-FA72-9BE6-8898437690C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CD716396-8204-ADAB-56BA-AE78417E1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130E25E1-8528-8C08-AE84-44452946A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2E39693F-FE97-9E5F-4151-BCA52A271FA3}"/>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kdf</a:t>
            </a:r>
            <a:endParaRPr lang="en-US" sz="2600" b="1" dirty="0">
              <a:solidFill>
                <a:schemeClr val="bg1"/>
              </a:solidFill>
            </a:endParaRPr>
          </a:p>
        </p:txBody>
      </p:sp>
      <p:pic>
        <p:nvPicPr>
          <p:cNvPr id="7" name="Picture 6">
            <a:extLst>
              <a:ext uri="{FF2B5EF4-FFF2-40B4-BE49-F238E27FC236}">
                <a16:creationId xmlns:a16="http://schemas.microsoft.com/office/drawing/2014/main" id="{EF5B439E-3138-1315-99BB-9B1EA02951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75058AB0-59AA-9943-F23B-2717D73F5C08}"/>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b="1"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114328843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Keys Generated By Passwords With Brute Force</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5614988" cy="369332"/>
          </a:xfrm>
          <a:prstGeom prst="rect">
            <a:avLst/>
          </a:prstGeom>
        </p:spPr>
        <p:txBody>
          <a:bodyPr wrap="square">
            <a:spAutoFit/>
          </a:bodyPr>
          <a:lstStyle/>
          <a:p>
            <a:r>
              <a:rPr lang="en-US" dirty="0">
                <a:hlinkClick r:id="rId3"/>
              </a:rPr>
              <a:t>https://asecuritysite.com/encryption/passes</a:t>
            </a:r>
            <a:r>
              <a:rPr lang="en-US" dirty="0"/>
              <a:t> </a:t>
            </a:r>
          </a:p>
        </p:txBody>
      </p:sp>
      <p:pic>
        <p:nvPicPr>
          <p:cNvPr id="3" name="Picture 2" descr="A screenshot of a computer&#10;&#10;Description automatically generated">
            <a:extLst>
              <a:ext uri="{FF2B5EF4-FFF2-40B4-BE49-F238E27FC236}">
                <a16:creationId xmlns:a16="http://schemas.microsoft.com/office/drawing/2014/main" id="{35404B89-5C7C-1B70-7EB1-7B8212182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038266"/>
            <a:ext cx="7772400" cy="4781467"/>
          </a:xfrm>
          <a:prstGeom prst="rect">
            <a:avLst/>
          </a:prstGeom>
        </p:spPr>
      </p:pic>
    </p:spTree>
    <p:extLst>
      <p:ext uri="{BB962C8B-B14F-4D97-AF65-F5344CB8AC3E}">
        <p14:creationId xmlns:p14="http://schemas.microsoft.com/office/powerpoint/2010/main" val="171444168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Keys Generated By Passwords With Brute Force</a:t>
            </a:r>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5"/>
            <a:ext cx="5614988" cy="369332"/>
          </a:xfrm>
          <a:prstGeom prst="rect">
            <a:avLst/>
          </a:prstGeom>
        </p:spPr>
        <p:txBody>
          <a:bodyPr wrap="square">
            <a:spAutoFit/>
          </a:bodyPr>
          <a:lstStyle/>
          <a:p>
            <a:r>
              <a:rPr lang="en-US" dirty="0">
                <a:hlinkClick r:id="rId3"/>
              </a:rPr>
              <a:t>https://asecuritysite.com/encryption/passes</a:t>
            </a:r>
            <a:r>
              <a:rPr lang="en-US" dirty="0"/>
              <a:t> </a:t>
            </a:r>
          </a:p>
        </p:txBody>
      </p:sp>
      <p:pic>
        <p:nvPicPr>
          <p:cNvPr id="3074" name="Picture 2">
            <a:extLst>
              <a:ext uri="{FF2B5EF4-FFF2-40B4-BE49-F238E27FC236}">
                <a16:creationId xmlns:a16="http://schemas.microsoft.com/office/drawing/2014/main" id="{7653C8FE-8BED-5F62-A10B-9665E6994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50" y="849944"/>
            <a:ext cx="9671050" cy="543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76562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HKDF (HMAC Key Derivation Function)</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8506"/>
            <a:ext cx="5586413" cy="369332"/>
          </a:xfrm>
          <a:prstGeom prst="rect">
            <a:avLst/>
          </a:prstGeom>
        </p:spPr>
        <p:txBody>
          <a:bodyPr wrap="square">
            <a:spAutoFit/>
          </a:bodyPr>
          <a:lstStyle/>
          <a:p>
            <a:r>
              <a:rPr lang="en-US" dirty="0">
                <a:hlinkClick r:id="rId3"/>
              </a:rPr>
              <a:t>https://asecuritysite.com/pbkdf2/hashnew3</a:t>
            </a:r>
            <a:r>
              <a:rPr lang="en-US" dirty="0"/>
              <a:t> </a:t>
            </a:r>
          </a:p>
        </p:txBody>
      </p:sp>
      <p:pic>
        <p:nvPicPr>
          <p:cNvPr id="3" name="Picture 2" descr="A diagram of keys and data&#10;&#10;AI-generated content may be incorrect.">
            <a:extLst>
              <a:ext uri="{FF2B5EF4-FFF2-40B4-BE49-F238E27FC236}">
                <a16:creationId xmlns:a16="http://schemas.microsoft.com/office/drawing/2014/main" id="{7DCD5251-7FEA-35FF-524F-52A8F3E35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613" y="1219200"/>
            <a:ext cx="9960418" cy="5364509"/>
          </a:xfrm>
          <a:prstGeom prst="rect">
            <a:avLst/>
          </a:prstGeom>
        </p:spPr>
      </p:pic>
    </p:spTree>
    <p:extLst>
      <p:ext uri="{BB962C8B-B14F-4D97-AF65-F5344CB8AC3E}">
        <p14:creationId xmlns:p14="http://schemas.microsoft.com/office/powerpoint/2010/main" val="373036078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TLS Setup of Symmetric Key</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pic>
        <p:nvPicPr>
          <p:cNvPr id="5122" name="Picture 2">
            <a:extLst>
              <a:ext uri="{FF2B5EF4-FFF2-40B4-BE49-F238E27FC236}">
                <a16:creationId xmlns:a16="http://schemas.microsoft.com/office/drawing/2014/main" id="{A3B1ACEE-8393-8D48-01A6-3E3684DF6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7" y="1073431"/>
            <a:ext cx="9275763" cy="614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0111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Slowing down hashing</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pic>
        <p:nvPicPr>
          <p:cNvPr id="3" name="Picture 2" descr="A diagram of a blockchain&#10;&#10;Description automatically generated">
            <a:extLst>
              <a:ext uri="{FF2B5EF4-FFF2-40B4-BE49-F238E27FC236}">
                <a16:creationId xmlns:a16="http://schemas.microsoft.com/office/drawing/2014/main" id="{D41D5340-C5CC-8422-23D2-5DC6AC309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68" y="1220051"/>
            <a:ext cx="10696263" cy="5209324"/>
          </a:xfrm>
          <a:prstGeom prst="rect">
            <a:avLst/>
          </a:prstGeom>
        </p:spPr>
      </p:pic>
      <p:sp>
        <p:nvSpPr>
          <p:cNvPr id="4" name="TextBox 3">
            <a:extLst>
              <a:ext uri="{FF2B5EF4-FFF2-40B4-BE49-F238E27FC236}">
                <a16:creationId xmlns:a16="http://schemas.microsoft.com/office/drawing/2014/main" id="{1EDDF9EB-2AD7-516B-63D7-E1B356C81A06}"/>
              </a:ext>
            </a:extLst>
          </p:cNvPr>
          <p:cNvSpPr txBox="1"/>
          <p:nvPr/>
        </p:nvSpPr>
        <p:spPr>
          <a:xfrm>
            <a:off x="549165" y="6244709"/>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https://asecuritysite.com/hash/htest</a:t>
            </a:r>
            <a:r>
              <a:rPr lang="en-US" dirty="0"/>
              <a:t> </a:t>
            </a:r>
          </a:p>
        </p:txBody>
      </p:sp>
    </p:spTree>
    <p:extLst>
      <p:ext uri="{BB962C8B-B14F-4D97-AF65-F5344CB8AC3E}">
        <p14:creationId xmlns:p14="http://schemas.microsoft.com/office/powerpoint/2010/main" val="56257700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PBKDF2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06381"/>
            <a:ext cx="4876800" cy="369332"/>
          </a:xfrm>
          <a:prstGeom prst="rect">
            <a:avLst/>
          </a:prstGeom>
        </p:spPr>
        <p:txBody>
          <a:bodyPr wrap="square">
            <a:spAutoFit/>
          </a:bodyPr>
          <a:lstStyle/>
          <a:p>
            <a:r>
              <a:rPr lang="en-US" dirty="0">
                <a:hlinkClick r:id="rId3"/>
              </a:rPr>
              <a:t>https://asecuritysite.com/pbkdf2/PBKDF2_2</a:t>
            </a:r>
            <a:r>
              <a:rPr lang="en-US" dirty="0"/>
              <a:t> </a:t>
            </a:r>
          </a:p>
        </p:txBody>
      </p:sp>
      <p:pic>
        <p:nvPicPr>
          <p:cNvPr id="3" name="Picture 2" descr="A diagram of keys and a key system&#10;&#10;AI-generated content may be incorrect.">
            <a:extLst>
              <a:ext uri="{FF2B5EF4-FFF2-40B4-BE49-F238E27FC236}">
                <a16:creationId xmlns:a16="http://schemas.microsoft.com/office/drawing/2014/main" id="{6541BD3D-EA9F-8208-401C-68B910579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299" y="975360"/>
            <a:ext cx="9968335" cy="4939665"/>
          </a:xfrm>
          <a:prstGeom prst="rect">
            <a:avLst/>
          </a:prstGeom>
        </p:spPr>
      </p:pic>
    </p:spTree>
    <p:extLst>
      <p:ext uri="{BB962C8B-B14F-4D97-AF65-F5344CB8AC3E}">
        <p14:creationId xmlns:p14="http://schemas.microsoft.com/office/powerpoint/2010/main" val="23290277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err="1">
                <a:solidFill>
                  <a:srgbClr val="C00000"/>
                </a:solidFill>
              </a:rPr>
              <a:t>scrypt</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53353"/>
            <a:ext cx="5192110" cy="369332"/>
          </a:xfrm>
          <a:prstGeom prst="rect">
            <a:avLst/>
          </a:prstGeom>
        </p:spPr>
        <p:txBody>
          <a:bodyPr wrap="square">
            <a:spAutoFit/>
          </a:bodyPr>
          <a:lstStyle/>
          <a:p>
            <a:r>
              <a:rPr lang="en-US" dirty="0">
                <a:hlinkClick r:id="rId3"/>
              </a:rPr>
              <a:t>https://asecuritysite.com/pbkdf2/kdf</a:t>
            </a:r>
            <a:r>
              <a:rPr lang="en-US" dirty="0"/>
              <a:t> </a:t>
            </a:r>
          </a:p>
        </p:txBody>
      </p:sp>
      <p:pic>
        <p:nvPicPr>
          <p:cNvPr id="4" name="Picture 3" descr="A diagram of a key and encrypted key&#10;&#10;AI-generated content may be incorrect.">
            <a:extLst>
              <a:ext uri="{FF2B5EF4-FFF2-40B4-BE49-F238E27FC236}">
                <a16:creationId xmlns:a16="http://schemas.microsoft.com/office/drawing/2014/main" id="{ABA0BF0A-E8E8-2DA0-A94A-C50D9038BE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99" y="1226265"/>
            <a:ext cx="9901017" cy="4481512"/>
          </a:xfrm>
          <a:prstGeom prst="rect">
            <a:avLst/>
          </a:prstGeom>
        </p:spPr>
      </p:pic>
    </p:spTree>
    <p:extLst>
      <p:ext uri="{BB962C8B-B14F-4D97-AF65-F5344CB8AC3E}">
        <p14:creationId xmlns:p14="http://schemas.microsoft.com/office/powerpoint/2010/main" val="101683915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EEBE7-9E46-DEFB-085C-4A219C275AA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EBFAF7F-A96F-F37B-3AE6-9B6C64041498}"/>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6BCA96E2-FE0B-036F-EE1D-CFCC546DC719}"/>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Encoding and Decoding</a:t>
            </a:r>
            <a:endParaRPr sz="4000" dirty="0">
              <a:solidFill>
                <a:srgbClr val="C00000"/>
              </a:solidFill>
            </a:endParaRPr>
          </a:p>
        </p:txBody>
      </p:sp>
      <p:pic>
        <p:nvPicPr>
          <p:cNvPr id="2" name="Picture 1" descr="A diagram of a communication channel&#10;&#10;AI-generated content may be incorrect.">
            <a:extLst>
              <a:ext uri="{FF2B5EF4-FFF2-40B4-BE49-F238E27FC236}">
                <a16:creationId xmlns:a16="http://schemas.microsoft.com/office/drawing/2014/main" id="{AE06A8C2-86AF-0352-1799-A21F35669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1321701"/>
            <a:ext cx="10363791" cy="5206689"/>
          </a:xfrm>
          <a:prstGeom prst="rect">
            <a:avLst/>
          </a:prstGeom>
        </p:spPr>
      </p:pic>
    </p:spTree>
    <p:extLst>
      <p:ext uri="{BB962C8B-B14F-4D97-AF65-F5344CB8AC3E}">
        <p14:creationId xmlns:p14="http://schemas.microsoft.com/office/powerpoint/2010/main" val="389247378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Argon2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4971393" cy="369332"/>
          </a:xfrm>
          <a:prstGeom prst="rect">
            <a:avLst/>
          </a:prstGeom>
        </p:spPr>
        <p:txBody>
          <a:bodyPr wrap="square">
            <a:spAutoFit/>
          </a:bodyPr>
          <a:lstStyle/>
          <a:p>
            <a:r>
              <a:rPr lang="en-US" dirty="0">
                <a:hlinkClick r:id="rId3"/>
              </a:rPr>
              <a:t>https://asecuritysite.com/encryption/argon</a:t>
            </a:r>
            <a:r>
              <a:rPr lang="en-US" dirty="0"/>
              <a:t> </a:t>
            </a:r>
          </a:p>
        </p:txBody>
      </p:sp>
      <p:pic>
        <p:nvPicPr>
          <p:cNvPr id="4" name="Picture 3" descr="A diagram of a blockchain&#10;&#10;Description automatically generated">
            <a:extLst>
              <a:ext uri="{FF2B5EF4-FFF2-40B4-BE49-F238E27FC236}">
                <a16:creationId xmlns:a16="http://schemas.microsoft.com/office/drawing/2014/main" id="{BBBDE4FE-D784-3641-5666-D7A7B8448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2539" y="534255"/>
            <a:ext cx="7606922" cy="5789490"/>
          </a:xfrm>
          <a:prstGeom prst="rect">
            <a:avLst/>
          </a:prstGeom>
        </p:spPr>
      </p:pic>
    </p:spTree>
    <p:extLst>
      <p:ext uri="{BB962C8B-B14F-4D97-AF65-F5344CB8AC3E}">
        <p14:creationId xmlns:p14="http://schemas.microsoft.com/office/powerpoint/2010/main" val="54969483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Argon2</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9" name="Rectangle 8">
            <a:hlinkClick r:id="rId2"/>
            <a:extLst>
              <a:ext uri="{FF2B5EF4-FFF2-40B4-BE49-F238E27FC236}">
                <a16:creationId xmlns:a16="http://schemas.microsoft.com/office/drawing/2014/main" id="{0BF39265-2FD1-CB41-874F-4B1243DC41C0}"/>
              </a:ext>
            </a:extLst>
          </p:cNvPr>
          <p:cNvSpPr/>
          <p:nvPr/>
        </p:nvSpPr>
        <p:spPr>
          <a:xfrm>
            <a:off x="0" y="6432331"/>
            <a:ext cx="4971393" cy="369332"/>
          </a:xfrm>
          <a:prstGeom prst="rect">
            <a:avLst/>
          </a:prstGeom>
        </p:spPr>
        <p:txBody>
          <a:bodyPr wrap="square">
            <a:spAutoFit/>
          </a:bodyPr>
          <a:lstStyle/>
          <a:p>
            <a:r>
              <a:rPr lang="en-US" dirty="0">
                <a:hlinkClick r:id="rId3"/>
              </a:rPr>
              <a:t>https://asecuritysite.com/encryption/argon</a:t>
            </a:r>
            <a:r>
              <a:rPr lang="en-US" dirty="0"/>
              <a:t> </a:t>
            </a: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1026" name="Picture 2">
            <a:extLst>
              <a:ext uri="{FF2B5EF4-FFF2-40B4-BE49-F238E27FC236}">
                <a16:creationId xmlns:a16="http://schemas.microsoft.com/office/drawing/2014/main" id="{5801426F-C6F5-8CB8-6AB1-1DDDD9F27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52" y="930167"/>
            <a:ext cx="6228207" cy="43250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2C8691-29C5-8A50-2D9E-0B42AA5CE12D}"/>
              </a:ext>
            </a:extLst>
          </p:cNvPr>
          <p:cNvSpPr txBox="1"/>
          <p:nvPr/>
        </p:nvSpPr>
        <p:spPr>
          <a:xfrm>
            <a:off x="6400801" y="1427945"/>
            <a:ext cx="6002232"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The parameters include:</a:t>
            </a:r>
          </a:p>
          <a:p>
            <a:pPr>
              <a:buFont typeface="Arial" panose="020B0604020202020204" pitchFamily="34" charset="0"/>
              <a:buChar char="•"/>
            </a:pPr>
            <a:r>
              <a:rPr lang="en-GB" dirty="0"/>
              <a:t>Password (P): Defines the password bytes to be hashed</a:t>
            </a:r>
          </a:p>
          <a:p>
            <a:pPr>
              <a:buFont typeface="Arial" panose="020B0604020202020204" pitchFamily="34" charset="0"/>
              <a:buChar char="•"/>
            </a:pPr>
            <a:r>
              <a:rPr lang="en-GB" dirty="0"/>
              <a:t>Salt (S): Defines the bytes to be used for salting.</a:t>
            </a:r>
          </a:p>
          <a:p>
            <a:pPr>
              <a:buFont typeface="Arial" panose="020B0604020202020204" pitchFamily="34" charset="0"/>
              <a:buChar char="•"/>
            </a:pPr>
            <a:r>
              <a:rPr lang="en-GB" dirty="0"/>
              <a:t>Parallelism (p): Defines the number of thread that are required for the parallelism.</a:t>
            </a:r>
          </a:p>
          <a:p>
            <a:pPr>
              <a:buFont typeface="Arial" panose="020B0604020202020204" pitchFamily="34" charset="0"/>
              <a:buChar char="•"/>
            </a:pPr>
            <a:r>
              <a:rPr lang="en-GB" dirty="0" err="1"/>
              <a:t>TagLength</a:t>
            </a:r>
            <a:r>
              <a:rPr lang="en-GB" dirty="0"/>
              <a:t> (T): Define the number of bytes to return for the hash.</a:t>
            </a:r>
          </a:p>
          <a:p>
            <a:pPr>
              <a:buFont typeface="Arial" panose="020B0604020202020204" pitchFamily="34" charset="0"/>
              <a:buChar char="•"/>
            </a:pPr>
            <a:r>
              <a:rPr lang="en-GB" dirty="0" err="1"/>
              <a:t>MemorySizeKB</a:t>
            </a:r>
            <a:r>
              <a:rPr lang="en-GB" dirty="0"/>
              <a:t> (m): Amount of memory (in KB) to use.</a:t>
            </a:r>
          </a:p>
          <a:p>
            <a:endParaRPr lang="en-GB" dirty="0"/>
          </a:p>
          <a:p>
            <a:r>
              <a:rPr lang="en-GB" dirty="0"/>
              <a:t>A sample run is:</a:t>
            </a:r>
          </a:p>
          <a:p>
            <a:endParaRPr lang="en-GB" dirty="0"/>
          </a:p>
          <a:p>
            <a:r>
              <a:rPr lang="en-GB" dirty="0"/>
              <a:t>Message: </a:t>
            </a:r>
            <a:r>
              <a:rPr lang="en-GB" dirty="0" err="1"/>
              <a:t>abc</a:t>
            </a:r>
            <a:r>
              <a:rPr lang="en-GB" dirty="0"/>
              <a:t> Hash: $argon2i$v=19$m=8,t=1,p=1$x/3yHil0MIE$RDL1Jw </a:t>
            </a:r>
          </a:p>
        </p:txBody>
      </p:sp>
    </p:spTree>
    <p:extLst>
      <p:ext uri="{BB962C8B-B14F-4D97-AF65-F5344CB8AC3E}">
        <p14:creationId xmlns:p14="http://schemas.microsoft.com/office/powerpoint/2010/main" val="222446822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OWASP</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 </a:t>
            </a:r>
            <a:endParaRPr lang="en-US" sz="4000" dirty="0">
              <a:solidFill>
                <a:srgbClr val="C00000"/>
              </a:solidFill>
            </a:endParaRP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AF66B4B5-FAFD-E262-60E1-E302D140C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087" y="1061128"/>
            <a:ext cx="11127280" cy="5011060"/>
          </a:xfrm>
          <a:prstGeom prst="rect">
            <a:avLst/>
          </a:prstGeom>
        </p:spPr>
      </p:pic>
      <p:sp>
        <p:nvSpPr>
          <p:cNvPr id="8" name="TextBox 7">
            <a:extLst>
              <a:ext uri="{FF2B5EF4-FFF2-40B4-BE49-F238E27FC236}">
                <a16:creationId xmlns:a16="http://schemas.microsoft.com/office/drawing/2014/main" id="{16461234-E660-4B2D-8579-0923E1B6C115}"/>
              </a:ext>
            </a:extLst>
          </p:cNvPr>
          <p:cNvSpPr txBox="1"/>
          <p:nvPr/>
        </p:nvSpPr>
        <p:spPr>
          <a:xfrm>
            <a:off x="289321" y="6351466"/>
            <a:ext cx="105156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a:t>
            </a:r>
            <a:r>
              <a:rPr lang="en-US" dirty="0" err="1"/>
              <a:t>cheatsheetseries.owasp.org</a:t>
            </a:r>
            <a:r>
              <a:rPr lang="en-US" dirty="0"/>
              <a:t>/</a:t>
            </a:r>
            <a:r>
              <a:rPr lang="en-US" dirty="0" err="1"/>
              <a:t>cheatsheets</a:t>
            </a:r>
            <a:r>
              <a:rPr lang="en-US" dirty="0"/>
              <a:t>/</a:t>
            </a:r>
            <a:r>
              <a:rPr lang="en-US" dirty="0" err="1"/>
              <a:t>Password_Storage_Cheat_Sheet.html</a:t>
            </a:r>
            <a:endParaRPr lang="en-US" dirty="0"/>
          </a:p>
        </p:txBody>
      </p:sp>
    </p:spTree>
    <p:extLst>
      <p:ext uri="{BB962C8B-B14F-4D97-AF65-F5344CB8AC3E}">
        <p14:creationId xmlns:p14="http://schemas.microsoft.com/office/powerpoint/2010/main" val="429124864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Using a Pepper Key </a:t>
            </a:r>
            <a:endParaRPr dirty="0"/>
          </a:p>
        </p:txBody>
      </p:sp>
      <p:sp>
        <p:nvSpPr>
          <p:cNvPr id="7" name="Shape 345">
            <a:extLst>
              <a:ext uri="{FF2B5EF4-FFF2-40B4-BE49-F238E27FC236}">
                <a16:creationId xmlns:a16="http://schemas.microsoft.com/office/drawing/2014/main" id="{FC57C0E1-A6C2-9C45-BEB9-40FE8A343A85}"/>
              </a:ext>
            </a:extLst>
          </p:cNvPr>
          <p:cNvSpPr txBox="1">
            <a:spLocks/>
          </p:cNvSpPr>
          <p:nvPr/>
        </p:nvSpPr>
        <p:spPr>
          <a:xfrm>
            <a:off x="0" y="-16322"/>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5" name="Picture 4">
            <a:extLst>
              <a:ext uri="{FF2B5EF4-FFF2-40B4-BE49-F238E27FC236}">
                <a16:creationId xmlns:a16="http://schemas.microsoft.com/office/drawing/2014/main" id="{29151357-36E5-EFE4-BBB1-74C8200FC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9" y="1344615"/>
            <a:ext cx="11508958" cy="4960197"/>
          </a:xfrm>
          <a:prstGeom prst="rect">
            <a:avLst/>
          </a:prstGeom>
        </p:spPr>
      </p:pic>
    </p:spTree>
    <p:extLst>
      <p:ext uri="{BB962C8B-B14F-4D97-AF65-F5344CB8AC3E}">
        <p14:creationId xmlns:p14="http://schemas.microsoft.com/office/powerpoint/2010/main" val="402194684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r>
              <a:rPr lang="en-US" sz="3600" b="1" dirty="0">
                <a:solidFill>
                  <a:srgbClr val="C00000"/>
                </a:solidFill>
              </a:rPr>
              <a:t>Using a Pepper Key </a:t>
            </a:r>
            <a:br>
              <a:rPr lang="en-US" sz="3600" dirty="0">
                <a:solidFill>
                  <a:srgbClr val="C00000"/>
                </a:solidFill>
              </a:rPr>
            </a:br>
            <a:endParaRPr dirty="0"/>
          </a:p>
        </p:txBody>
      </p:sp>
      <p:sp>
        <p:nvSpPr>
          <p:cNvPr id="2" name="TextBox 1">
            <a:extLst>
              <a:ext uri="{FF2B5EF4-FFF2-40B4-BE49-F238E27FC236}">
                <a16:creationId xmlns:a16="http://schemas.microsoft.com/office/drawing/2014/main" id="{7FB9D456-5490-6408-A564-2256666FEBDA}"/>
              </a:ext>
            </a:extLst>
          </p:cNvPr>
          <p:cNvSpPr txBox="1"/>
          <p:nvPr/>
        </p:nvSpPr>
        <p:spPr>
          <a:xfrm>
            <a:off x="3993931" y="6674069"/>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descr="A diagram of a key&#10;&#10;Description automatically generated">
            <a:extLst>
              <a:ext uri="{FF2B5EF4-FFF2-40B4-BE49-F238E27FC236}">
                <a16:creationId xmlns:a16="http://schemas.microsoft.com/office/drawing/2014/main" id="{DA629A17-7BFD-1344-139A-CFC2E43771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25" y="914401"/>
            <a:ext cx="10082510" cy="5552480"/>
          </a:xfrm>
          <a:prstGeom prst="rect">
            <a:avLst/>
          </a:prstGeom>
        </p:spPr>
      </p:pic>
    </p:spTree>
    <p:extLst>
      <p:ext uri="{BB962C8B-B14F-4D97-AF65-F5344CB8AC3E}">
        <p14:creationId xmlns:p14="http://schemas.microsoft.com/office/powerpoint/2010/main" val="377725750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FCC50-367C-2E52-F199-E6EB18778C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22198-3A0B-69AD-FBCA-7FB5D9633868}"/>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Public Key</a:t>
            </a:r>
            <a:endParaRPr lang="en-US" sz="5000" dirty="0">
              <a:solidFill>
                <a:srgbClr val="C00000"/>
              </a:solidFill>
            </a:endParaRPr>
          </a:p>
        </p:txBody>
      </p:sp>
      <p:sp>
        <p:nvSpPr>
          <p:cNvPr id="3" name="Subtitle 2">
            <a:extLst>
              <a:ext uri="{FF2B5EF4-FFF2-40B4-BE49-F238E27FC236}">
                <a16:creationId xmlns:a16="http://schemas.microsoft.com/office/drawing/2014/main" id="{E3193CFB-5A8D-5F4D-8F7B-CFCFC5BE773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636E0DB9-C94D-6701-C332-407CA4FBF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A0EBDE0D-1BB0-9E41-AF56-A90600773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D64B50A2-DF1C-E63E-3CFC-1E0D0136A7BE}"/>
              </a:ext>
            </a:extLst>
          </p:cNvPr>
          <p:cNvSpPr/>
          <p:nvPr/>
        </p:nvSpPr>
        <p:spPr>
          <a:xfrm>
            <a:off x="3584354" y="3696959"/>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rsa</a:t>
            </a:r>
            <a:endParaRPr lang="en-US" sz="2600" b="1" dirty="0">
              <a:solidFill>
                <a:schemeClr val="bg1"/>
              </a:solidFill>
            </a:endParaRPr>
          </a:p>
        </p:txBody>
      </p:sp>
      <p:sp>
        <p:nvSpPr>
          <p:cNvPr id="7" name="Rectangle 6">
            <a:extLst>
              <a:ext uri="{FF2B5EF4-FFF2-40B4-BE49-F238E27FC236}">
                <a16:creationId xmlns:a16="http://schemas.microsoft.com/office/drawing/2014/main" id="{6007BB6D-EACA-162B-3214-843A11A550E3}"/>
              </a:ext>
            </a:extLst>
          </p:cNvPr>
          <p:cNvSpPr/>
          <p:nvPr/>
        </p:nvSpPr>
        <p:spPr>
          <a:xfrm>
            <a:off x="3584353" y="4458500"/>
            <a:ext cx="5172147"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ecc</a:t>
            </a:r>
            <a:endParaRPr lang="en-US" sz="2600" b="1" dirty="0">
              <a:solidFill>
                <a:schemeClr val="bg1"/>
              </a:solidFill>
            </a:endParaRPr>
          </a:p>
        </p:txBody>
      </p:sp>
      <p:sp>
        <p:nvSpPr>
          <p:cNvPr id="8" name="TextBox 7">
            <a:extLst>
              <a:ext uri="{FF2B5EF4-FFF2-40B4-BE49-F238E27FC236}">
                <a16:creationId xmlns:a16="http://schemas.microsoft.com/office/drawing/2014/main" id="{B86C0C0B-B790-F129-F596-A97314BB62BA}"/>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b="1"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62051431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5" name="Picture 4" descr="A diagram of a key to a key&#10;&#10;AI-generated content may be incorrect.">
            <a:extLst>
              <a:ext uri="{FF2B5EF4-FFF2-40B4-BE49-F238E27FC236}">
                <a16:creationId xmlns:a16="http://schemas.microsoft.com/office/drawing/2014/main" id="{2BBD5C85-8879-5F7B-0313-D5331DB05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9" y="292882"/>
            <a:ext cx="8043863" cy="6565118"/>
          </a:xfrm>
          <a:prstGeom prst="rect">
            <a:avLst/>
          </a:prstGeom>
        </p:spPr>
      </p:pic>
    </p:spTree>
    <p:extLst>
      <p:ext uri="{BB962C8B-B14F-4D97-AF65-F5344CB8AC3E}">
        <p14:creationId xmlns:p14="http://schemas.microsoft.com/office/powerpoint/2010/main" val="224872196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7" name="Picture 6" descr="Diagram&#10;&#10;Description automatically generated">
            <a:extLst>
              <a:ext uri="{FF2B5EF4-FFF2-40B4-BE49-F238E27FC236}">
                <a16:creationId xmlns:a16="http://schemas.microsoft.com/office/drawing/2014/main" id="{4D290A39-1E73-A24B-9023-1F6F68C9E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18" y="1377949"/>
            <a:ext cx="10264976" cy="4669841"/>
          </a:xfrm>
          <a:prstGeom prst="rect">
            <a:avLst/>
          </a:prstGeom>
        </p:spPr>
      </p:pic>
      <p:pic>
        <p:nvPicPr>
          <p:cNvPr id="1026" name="Picture 2" descr="Le RSA : un chiffrement asymétrique | Histoire de la Cryptographie">
            <a:extLst>
              <a:ext uri="{FF2B5EF4-FFF2-40B4-BE49-F238E27FC236}">
                <a16:creationId xmlns:a16="http://schemas.microsoft.com/office/drawing/2014/main" id="{20541B79-8A00-640D-D6B8-755697E52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41" y="1039069"/>
            <a:ext cx="9300118" cy="53475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9502753-BD64-C259-7A58-09A03C88CB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000" y="812800"/>
            <a:ext cx="8890000" cy="6045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newspaper&#10;&#10;Description automatically generated">
            <a:extLst>
              <a:ext uri="{FF2B5EF4-FFF2-40B4-BE49-F238E27FC236}">
                <a16:creationId xmlns:a16="http://schemas.microsoft.com/office/drawing/2014/main" id="{4FDA97C4-7D33-B55A-5632-6266309ECA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025" y="1046124"/>
            <a:ext cx="7772400" cy="5340544"/>
          </a:xfrm>
          <a:prstGeom prst="rect">
            <a:avLst/>
          </a:prstGeom>
        </p:spPr>
      </p:pic>
    </p:spTree>
    <p:extLst>
      <p:ext uri="{BB962C8B-B14F-4D97-AF65-F5344CB8AC3E}">
        <p14:creationId xmlns:p14="http://schemas.microsoft.com/office/powerpoint/2010/main" val="3020682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Public Key</a:t>
            </a:r>
            <a:endParaRPr sz="4000" dirty="0">
              <a:solidFill>
                <a:srgbClr val="C00000"/>
              </a:solidFill>
            </a:endParaRPr>
          </a:p>
        </p:txBody>
      </p:sp>
      <p:pic>
        <p:nvPicPr>
          <p:cNvPr id="28674" name="Picture 2">
            <a:extLst>
              <a:ext uri="{FF2B5EF4-FFF2-40B4-BE49-F238E27FC236}">
                <a16:creationId xmlns:a16="http://schemas.microsoft.com/office/drawing/2014/main" id="{937F3540-5C90-4042-84C2-9C23849A1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82161"/>
            <a:ext cx="10972800" cy="59536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go_elgamal</a:t>
            </a:r>
            <a:endParaRPr lang="en-US" dirty="0"/>
          </a:p>
        </p:txBody>
      </p:sp>
      <p:sp>
        <p:nvSpPr>
          <p:cNvPr id="4" name="TextBox 3">
            <a:extLst>
              <a:ext uri="{FF2B5EF4-FFF2-40B4-BE49-F238E27FC236}">
                <a16:creationId xmlns:a16="http://schemas.microsoft.com/office/drawing/2014/main" id="{5D38E135-7067-84D5-ED2A-6837840501AB}"/>
              </a:ext>
            </a:extLst>
          </p:cNvPr>
          <p:cNvSpPr txBox="1"/>
          <p:nvPr/>
        </p:nvSpPr>
        <p:spPr>
          <a:xfrm>
            <a:off x="6705600" y="6242887"/>
            <a:ext cx="52780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ECC was co-invented by Neal </a:t>
            </a:r>
            <a:r>
              <a:rPr kumimoji="0" lang="en-US" sz="1800" b="0" i="0" u="none" strike="noStrike" cap="none" spc="0" normalizeH="0" baseline="0" dirty="0" err="1">
                <a:ln>
                  <a:noFill/>
                </a:ln>
                <a:solidFill>
                  <a:srgbClr val="000000"/>
                </a:solidFill>
                <a:effectLst/>
                <a:uFillTx/>
                <a:latin typeface="+mn-lt"/>
                <a:ea typeface="+mn-ea"/>
                <a:cs typeface="+mn-cs"/>
                <a:sym typeface="Calibri"/>
              </a:rPr>
              <a:t>Koblitz</a:t>
            </a:r>
            <a:r>
              <a:rPr kumimoji="0" lang="en-US" sz="1800" b="0" i="0" u="none" strike="noStrike" cap="none" spc="0" normalizeH="0" baseline="0" dirty="0">
                <a:ln>
                  <a:noFill/>
                </a:ln>
                <a:solidFill>
                  <a:srgbClr val="000000"/>
                </a:solidFill>
                <a:effectLst/>
                <a:uFillTx/>
                <a:latin typeface="+mn-lt"/>
                <a:ea typeface="+mn-ea"/>
                <a:cs typeface="+mn-cs"/>
                <a:sym typeface="Calibri"/>
              </a:rPr>
              <a:t> and Victor S Miller</a:t>
            </a:r>
          </a:p>
          <a:p>
            <a:pPr marL="0" marR="0" indent="0" algn="l" defTabSz="914400" rtl="0" fontAlgn="auto" latinLnBrk="0" hangingPunct="0">
              <a:lnSpc>
                <a:spcPct val="100000"/>
              </a:lnSpc>
              <a:spcBef>
                <a:spcPts val="0"/>
              </a:spcBef>
              <a:spcAft>
                <a:spcPts val="0"/>
              </a:spcAft>
              <a:buClrTx/>
              <a:buSzTx/>
              <a:buFontTx/>
              <a:buNone/>
              <a:tabLst/>
            </a:pPr>
            <a:r>
              <a:rPr lang="en-US" dirty="0" err="1"/>
              <a:t>ElGamal</a:t>
            </a:r>
            <a:r>
              <a:rPr lang="en-US" dirty="0"/>
              <a:t> was invented by Tahir </a:t>
            </a:r>
            <a:r>
              <a:rPr lang="en-US" dirty="0" err="1"/>
              <a:t>ElGamal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45908520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RSA</a:t>
            </a:r>
            <a:endParaRPr sz="4000" dirty="0">
              <a:solidFill>
                <a:srgbClr val="C00000"/>
              </a:solidFill>
            </a:endParaRPr>
          </a:p>
        </p:txBody>
      </p:sp>
      <p:pic>
        <p:nvPicPr>
          <p:cNvPr id="28674" name="Picture 2">
            <a:extLst>
              <a:ext uri="{FF2B5EF4-FFF2-40B4-BE49-F238E27FC236}">
                <a16:creationId xmlns:a16="http://schemas.microsoft.com/office/drawing/2014/main" id="{937F3540-5C90-4042-84C2-9C23849A1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82161"/>
            <a:ext cx="10972800" cy="59536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go_elgamal</a:t>
            </a:r>
            <a:endParaRPr lang="en-US" dirty="0"/>
          </a:p>
        </p:txBody>
      </p:sp>
      <p:pic>
        <p:nvPicPr>
          <p:cNvPr id="5" name="Picture 4" descr="Text&#10;&#10;Description automatically generated">
            <a:extLst>
              <a:ext uri="{FF2B5EF4-FFF2-40B4-BE49-F238E27FC236}">
                <a16:creationId xmlns:a16="http://schemas.microsoft.com/office/drawing/2014/main" id="{61764208-D879-F64C-9961-61751F1C23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000" y="2186782"/>
            <a:ext cx="6731000" cy="4610100"/>
          </a:xfrm>
          <a:prstGeom prst="rect">
            <a:avLst/>
          </a:prstGeom>
        </p:spPr>
      </p:pic>
    </p:spTree>
    <p:extLst>
      <p:ext uri="{BB962C8B-B14F-4D97-AF65-F5344CB8AC3E}">
        <p14:creationId xmlns:p14="http://schemas.microsoft.com/office/powerpoint/2010/main" val="38510130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92C5A-B0A4-B771-9A66-BF24CC46258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E679629-63D6-6E75-B2D1-CB14742EA3F2}"/>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0168E66A-ECC5-C2BA-AE5A-3D4D79EAFCAD}"/>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Keys</a:t>
            </a:r>
            <a:endParaRPr sz="4000" dirty="0">
              <a:solidFill>
                <a:srgbClr val="C00000"/>
              </a:solidFill>
            </a:endParaRPr>
          </a:p>
        </p:txBody>
      </p:sp>
      <p:pic>
        <p:nvPicPr>
          <p:cNvPr id="4" name="Picture 3" descr="A diagram of a key to a key&#10;&#10;AI-generated content may be incorrect.">
            <a:extLst>
              <a:ext uri="{FF2B5EF4-FFF2-40B4-BE49-F238E27FC236}">
                <a16:creationId xmlns:a16="http://schemas.microsoft.com/office/drawing/2014/main" id="{6C037D81-775A-5B34-BD3F-C29DE98C4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174750"/>
            <a:ext cx="6953250" cy="5622788"/>
          </a:xfrm>
          <a:prstGeom prst="rect">
            <a:avLst/>
          </a:prstGeom>
        </p:spPr>
      </p:pic>
    </p:spTree>
    <p:extLst>
      <p:ext uri="{BB962C8B-B14F-4D97-AF65-F5344CB8AC3E}">
        <p14:creationId xmlns:p14="http://schemas.microsoft.com/office/powerpoint/2010/main" val="119901276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a:solidFill>
                  <a:srgbClr val="C00000"/>
                </a:solidFill>
              </a:rPr>
              <a:t>RSA</a:t>
            </a:r>
            <a:endParaRPr lang="en-US" sz="4000" dirty="0">
              <a:solidFill>
                <a:srgbClr val="C00000"/>
              </a:solidFill>
            </a:endParaRPr>
          </a:p>
        </p:txBody>
      </p:sp>
      <p:pic>
        <p:nvPicPr>
          <p:cNvPr id="5" name="Picture 4">
            <a:extLst>
              <a:ext uri="{FF2B5EF4-FFF2-40B4-BE49-F238E27FC236}">
                <a16:creationId xmlns:a16="http://schemas.microsoft.com/office/drawing/2014/main" id="{2C39B19B-B703-BFC4-0FD0-E4B2FB54D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62" y="862806"/>
            <a:ext cx="11758061" cy="5838032"/>
          </a:xfrm>
          <a:prstGeom prst="rect">
            <a:avLst/>
          </a:prstGeom>
        </p:spPr>
      </p:pic>
    </p:spTree>
    <p:extLst>
      <p:ext uri="{BB962C8B-B14F-4D97-AF65-F5344CB8AC3E}">
        <p14:creationId xmlns:p14="http://schemas.microsoft.com/office/powerpoint/2010/main" val="60666602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152400" y="467154"/>
            <a:ext cx="10515600" cy="866267"/>
          </a:xfrm>
          <a:prstGeom prst="rect">
            <a:avLst/>
          </a:prstGeom>
        </p:spPr>
        <p:txBody>
          <a:bodyPr>
            <a:normAutofit fontScale="90000"/>
          </a:bodyPr>
          <a:lstStyle/>
          <a:p>
            <a:pPr algn="l"/>
            <a:r>
              <a:rPr lang="en-US" sz="4000" b="1" dirty="0">
                <a:solidFill>
                  <a:srgbClr val="C00000"/>
                </a:solidFill>
              </a:rPr>
              <a:t>Optimal Asymmetric Encryption Padding (OAEP) padding</a:t>
            </a:r>
            <a:endParaRPr lang="en-US" sz="4000" dirty="0">
              <a:solidFill>
                <a:srgbClr val="C00000"/>
              </a:solidFill>
            </a:endParaRPr>
          </a:p>
        </p:txBody>
      </p:sp>
      <p:pic>
        <p:nvPicPr>
          <p:cNvPr id="4" name="Picture 3" descr="A screenshot of a computer&#10;&#10;Description automatically generated">
            <a:extLst>
              <a:ext uri="{FF2B5EF4-FFF2-40B4-BE49-F238E27FC236}">
                <a16:creationId xmlns:a16="http://schemas.microsoft.com/office/drawing/2014/main" id="{AC95E57B-BE61-ECA3-CC26-EE785AE27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61" y="1726966"/>
            <a:ext cx="9742225" cy="3833006"/>
          </a:xfrm>
          <a:prstGeom prst="rect">
            <a:avLst/>
          </a:prstGeom>
        </p:spPr>
      </p:pic>
      <p:sp>
        <p:nvSpPr>
          <p:cNvPr id="7" name="TextBox 6">
            <a:extLst>
              <a:ext uri="{FF2B5EF4-FFF2-40B4-BE49-F238E27FC236}">
                <a16:creationId xmlns:a16="http://schemas.microsoft.com/office/drawing/2014/main" id="{480353EA-A57D-4925-E309-1609C905D329}"/>
              </a:ext>
            </a:extLst>
          </p:cNvPr>
          <p:cNvSpPr txBox="1"/>
          <p:nvPr/>
        </p:nvSpPr>
        <p:spPr>
          <a:xfrm>
            <a:off x="672661" y="6206180"/>
            <a:ext cx="613804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https://asecuritysite.com/rsa/go_rsa2</a:t>
            </a:r>
            <a:r>
              <a:rPr lang="en-US" dirty="0"/>
              <a:t> </a:t>
            </a:r>
          </a:p>
        </p:txBody>
      </p:sp>
    </p:spTree>
    <p:extLst>
      <p:ext uri="{BB962C8B-B14F-4D97-AF65-F5344CB8AC3E}">
        <p14:creationId xmlns:p14="http://schemas.microsoft.com/office/powerpoint/2010/main" val="18260582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152400" y="467154"/>
            <a:ext cx="10515600" cy="866267"/>
          </a:xfrm>
          <a:prstGeom prst="rect">
            <a:avLst/>
          </a:prstGeom>
        </p:spPr>
        <p:txBody>
          <a:bodyPr>
            <a:normAutofit/>
          </a:bodyPr>
          <a:lstStyle/>
          <a:p>
            <a:pPr algn="l"/>
            <a:r>
              <a:rPr lang="en-US" sz="4000" b="1" dirty="0">
                <a:solidFill>
                  <a:srgbClr val="C00000"/>
                </a:solidFill>
              </a:rPr>
              <a:t>RSA: PKCS1v15 padding</a:t>
            </a:r>
            <a:endParaRPr lang="en-US" sz="4000" dirty="0">
              <a:solidFill>
                <a:srgbClr val="C00000"/>
              </a:solidFill>
            </a:endParaRPr>
          </a:p>
        </p:txBody>
      </p:sp>
      <p:sp>
        <p:nvSpPr>
          <p:cNvPr id="7" name="TextBox 6">
            <a:extLst>
              <a:ext uri="{FF2B5EF4-FFF2-40B4-BE49-F238E27FC236}">
                <a16:creationId xmlns:a16="http://schemas.microsoft.com/office/drawing/2014/main" id="{480353EA-A57D-4925-E309-1609C905D329}"/>
              </a:ext>
            </a:extLst>
          </p:cNvPr>
          <p:cNvSpPr txBox="1"/>
          <p:nvPr/>
        </p:nvSpPr>
        <p:spPr>
          <a:xfrm>
            <a:off x="672661" y="6206180"/>
            <a:ext cx="613804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https://asecuritysite.com/rsa/go_rsa3</a:t>
            </a:r>
            <a:r>
              <a:rPr lang="en-US" dirty="0"/>
              <a:t> </a:t>
            </a:r>
          </a:p>
        </p:txBody>
      </p:sp>
      <p:pic>
        <p:nvPicPr>
          <p:cNvPr id="5" name="Picture 4" descr="A screenshot of a computer program&#10;&#10;Description automatically generated">
            <a:extLst>
              <a:ext uri="{FF2B5EF4-FFF2-40B4-BE49-F238E27FC236}">
                <a16:creationId xmlns:a16="http://schemas.microsoft.com/office/drawing/2014/main" id="{B9544F55-D234-45E8-FB44-85E18A306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296" y="1600200"/>
            <a:ext cx="9577931" cy="3791607"/>
          </a:xfrm>
          <a:prstGeom prst="rect">
            <a:avLst/>
          </a:prstGeom>
        </p:spPr>
      </p:pic>
    </p:spTree>
    <p:extLst>
      <p:ext uri="{BB962C8B-B14F-4D97-AF65-F5344CB8AC3E}">
        <p14:creationId xmlns:p14="http://schemas.microsoft.com/office/powerpoint/2010/main" val="84133099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ElGamal</a:t>
            </a:r>
            <a:endParaRPr sz="4000" dirty="0">
              <a:solidFill>
                <a:srgbClr val="C00000"/>
              </a:solidFill>
            </a:endParaRPr>
          </a:p>
        </p:txBody>
      </p:sp>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go_elgamal</a:t>
            </a:r>
            <a:endParaRPr lang="en-US" dirty="0"/>
          </a:p>
        </p:txBody>
      </p:sp>
      <p:pic>
        <p:nvPicPr>
          <p:cNvPr id="7" name="Picture 6" descr="Graphical user interface, text, application, letter&#10;&#10;Description automatically generated">
            <a:extLst>
              <a:ext uri="{FF2B5EF4-FFF2-40B4-BE49-F238E27FC236}">
                <a16:creationId xmlns:a16="http://schemas.microsoft.com/office/drawing/2014/main" id="{A8305DEB-E4B4-EF47-A63C-F69FB0516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36650"/>
            <a:ext cx="9601200" cy="4584700"/>
          </a:xfrm>
          <a:prstGeom prst="rect">
            <a:avLst/>
          </a:prstGeom>
        </p:spPr>
      </p:pic>
    </p:spTree>
    <p:extLst>
      <p:ext uri="{BB962C8B-B14F-4D97-AF65-F5344CB8AC3E}">
        <p14:creationId xmlns:p14="http://schemas.microsoft.com/office/powerpoint/2010/main" val="9017980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ElGamal</a:t>
            </a:r>
            <a:endParaRPr sz="4000" dirty="0">
              <a:solidFill>
                <a:srgbClr val="C00000"/>
              </a:solidFill>
            </a:endParaRPr>
          </a:p>
        </p:txBody>
      </p:sp>
      <p:sp>
        <p:nvSpPr>
          <p:cNvPr id="2" name="Rectangle 1">
            <a:extLst>
              <a:ext uri="{FF2B5EF4-FFF2-40B4-BE49-F238E27FC236}">
                <a16:creationId xmlns:a16="http://schemas.microsoft.com/office/drawing/2014/main" id="{902713ED-6E52-544D-B390-E7129BD1C2E0}"/>
              </a:ext>
            </a:extLst>
          </p:cNvPr>
          <p:cNvSpPr/>
          <p:nvPr/>
        </p:nvSpPr>
        <p:spPr>
          <a:xfrm>
            <a:off x="0" y="6488668"/>
            <a:ext cx="4447051"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golang</a:t>
            </a:r>
            <a:r>
              <a:rPr lang="en-US" dirty="0">
                <a:hlinkClick r:id="rId3"/>
              </a:rPr>
              <a:t>/</a:t>
            </a:r>
            <a:r>
              <a:rPr lang="en-US" dirty="0" err="1">
                <a:hlinkClick r:id="rId3"/>
              </a:rPr>
              <a:t>go_elgamal</a:t>
            </a:r>
            <a:endParaRPr lang="en-US" dirty="0"/>
          </a:p>
        </p:txBody>
      </p:sp>
      <p:pic>
        <p:nvPicPr>
          <p:cNvPr id="7" name="Picture 6" descr="Graphical user interface, text, application, letter&#10;&#10;Description automatically generated">
            <a:extLst>
              <a:ext uri="{FF2B5EF4-FFF2-40B4-BE49-F238E27FC236}">
                <a16:creationId xmlns:a16="http://schemas.microsoft.com/office/drawing/2014/main" id="{A8305DEB-E4B4-EF47-A63C-F69FB0516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36650"/>
            <a:ext cx="9601200" cy="4584700"/>
          </a:xfrm>
          <a:prstGeom prst="rect">
            <a:avLst/>
          </a:prstGeom>
        </p:spPr>
      </p:pic>
      <p:pic>
        <p:nvPicPr>
          <p:cNvPr id="5" name="Picture 4">
            <a:extLst>
              <a:ext uri="{FF2B5EF4-FFF2-40B4-BE49-F238E27FC236}">
                <a16:creationId xmlns:a16="http://schemas.microsoft.com/office/drawing/2014/main" id="{D5A4589B-61CA-384A-9815-8BD7E006EB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622" y="3429000"/>
            <a:ext cx="7966778" cy="3429000"/>
          </a:xfrm>
          <a:prstGeom prst="rect">
            <a:avLst/>
          </a:prstGeom>
        </p:spPr>
      </p:pic>
    </p:spTree>
    <p:extLst>
      <p:ext uri="{BB962C8B-B14F-4D97-AF65-F5344CB8AC3E}">
        <p14:creationId xmlns:p14="http://schemas.microsoft.com/office/powerpoint/2010/main" val="341424884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AutoShape 2" descr="https://asecuritysite.com/log/svg/92ed47c4-2051-4f72-bb6e-7acf4c7d379f.svg">
            <a:extLst>
              <a:ext uri="{FF2B5EF4-FFF2-40B4-BE49-F238E27FC236}">
                <a16:creationId xmlns:a16="http://schemas.microsoft.com/office/drawing/2014/main" id="{66664792-4813-FD4A-8FF4-AA5A886ED01B}"/>
              </a:ext>
            </a:extLst>
          </p:cNvPr>
          <p:cNvSpPr>
            <a:spLocks noChangeAspect="1" noChangeArrowheads="1"/>
          </p:cNvSpPr>
          <p:nvPr/>
        </p:nvSpPr>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hape 345">
            <a:extLst>
              <a:ext uri="{FF2B5EF4-FFF2-40B4-BE49-F238E27FC236}">
                <a16:creationId xmlns:a16="http://schemas.microsoft.com/office/drawing/2014/main" id="{CC6EAD39-179F-D943-AFA2-7B9C8352D76A}"/>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a:t>
            </a:r>
            <a:endParaRPr lang="en-US" sz="4000" dirty="0">
              <a:solidFill>
                <a:srgbClr val="C00000"/>
              </a:solidFill>
            </a:endParaRPr>
          </a:p>
        </p:txBody>
      </p:sp>
      <p:pic>
        <p:nvPicPr>
          <p:cNvPr id="3074" name="Picture 2">
            <a:extLst>
              <a:ext uri="{FF2B5EF4-FFF2-40B4-BE49-F238E27FC236}">
                <a16:creationId xmlns:a16="http://schemas.microsoft.com/office/drawing/2014/main" id="{27606D96-F31E-21D5-3E66-4609240F3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31" y="681037"/>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6C9905-C087-2862-74DF-F0789BFC19CB}"/>
              </a:ext>
            </a:extLst>
          </p:cNvPr>
          <p:cNvSpPr txBox="1"/>
          <p:nvPr/>
        </p:nvSpPr>
        <p:spPr>
          <a:xfrm>
            <a:off x="8604469" y="1271016"/>
            <a:ext cx="618008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i="1" dirty="0">
                <a:effectLst/>
                <a:latin typeface="MathJax_Math"/>
              </a:rPr>
              <a:t>Y^</a:t>
            </a:r>
            <a:r>
              <a:rPr lang="en-GB" dirty="0">
                <a:effectLst/>
                <a:latin typeface="MathJax_Main"/>
              </a:rPr>
              <a:t>2=</a:t>
            </a:r>
            <a:r>
              <a:rPr lang="en-GB" i="1" dirty="0">
                <a:effectLst/>
                <a:latin typeface="MathJax_Math"/>
              </a:rPr>
              <a:t>x^</a:t>
            </a:r>
            <a:r>
              <a:rPr lang="en-GB" dirty="0">
                <a:effectLst/>
                <a:latin typeface="MathJax_Main"/>
              </a:rPr>
              <a:t>3−3</a:t>
            </a:r>
            <a:r>
              <a:rPr lang="en-GB" i="1" dirty="0">
                <a:effectLst/>
                <a:latin typeface="MathJax_Math"/>
              </a:rPr>
              <a:t>x</a:t>
            </a:r>
            <a:r>
              <a:rPr lang="en-GB" dirty="0">
                <a:effectLst/>
                <a:latin typeface="MathJax_Main"/>
              </a:rPr>
              <a:t>+5</a:t>
            </a:r>
            <a:endParaRPr lang="en-US" dirty="0"/>
          </a:p>
        </p:txBody>
      </p:sp>
      <p:sp>
        <p:nvSpPr>
          <p:cNvPr id="12" name="TextBox 11">
            <a:extLst>
              <a:ext uri="{FF2B5EF4-FFF2-40B4-BE49-F238E27FC236}">
                <a16:creationId xmlns:a16="http://schemas.microsoft.com/office/drawing/2014/main" id="{95CD955E-C0E3-EBFB-B3CA-6DD13FB18B44}"/>
              </a:ext>
            </a:extLst>
          </p:cNvPr>
          <p:cNvSpPr txBox="1"/>
          <p:nvPr/>
        </p:nvSpPr>
        <p:spPr>
          <a:xfrm>
            <a:off x="2488324" y="6481410"/>
            <a:ext cx="74781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https://asecuritysite.com/ecc/plot05</a:t>
            </a:r>
            <a:r>
              <a:rPr lang="en-US" dirty="0"/>
              <a:t> </a:t>
            </a:r>
          </a:p>
        </p:txBody>
      </p:sp>
    </p:spTree>
    <p:extLst>
      <p:ext uri="{BB962C8B-B14F-4D97-AF65-F5344CB8AC3E}">
        <p14:creationId xmlns:p14="http://schemas.microsoft.com/office/powerpoint/2010/main" val="4025068370"/>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51D6BEF-5F4B-9847-9FD2-7F3E98C97F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966" y="685800"/>
            <a:ext cx="7315200" cy="5486400"/>
          </a:xfrm>
          <a:prstGeom prst="rect">
            <a:avLst/>
          </a:prstGeom>
        </p:spPr>
      </p:pic>
      <p:sp>
        <p:nvSpPr>
          <p:cNvPr id="2" name="Text Placeholder 1"/>
          <p:cNvSpPr>
            <a:spLocks noGrp="1"/>
          </p:cNvSpPr>
          <p:nvPr>
            <p:ph type="body" idx="1"/>
          </p:nvPr>
        </p:nvSpPr>
        <p:spPr/>
        <p:txBody>
          <a:bodyPr/>
          <a:lstStyle/>
          <a:p>
            <a:endParaRPr lang="en-US" dirty="0"/>
          </a:p>
        </p:txBody>
      </p:sp>
      <p:sp>
        <p:nvSpPr>
          <p:cNvPr id="6" name="TextBox 5">
            <a:extLst>
              <a:ext uri="{FF2B5EF4-FFF2-40B4-BE49-F238E27FC236}">
                <a16:creationId xmlns:a16="http://schemas.microsoft.com/office/drawing/2014/main" id="{8B4F13B5-34DC-284E-9B90-2708CF75B61C}"/>
              </a:ext>
            </a:extLst>
          </p:cNvPr>
          <p:cNvSpPr txBox="1"/>
          <p:nvPr/>
        </p:nvSpPr>
        <p:spPr>
          <a:xfrm>
            <a:off x="7051240" y="1830684"/>
            <a:ext cx="4763814"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b="1" dirty="0"/>
              <a:t>Private key:</a:t>
            </a:r>
            <a:r>
              <a:rPr lang="en-GB" dirty="0"/>
              <a:t> 0xc9f4f55bdeb5ba0bd337f2dbc952a5439e20ef9af6203d25d014e7102d86aaeeL</a:t>
            </a:r>
          </a:p>
          <a:p>
            <a:r>
              <a:rPr lang="en-GB" b="1" dirty="0"/>
              <a:t>Public key:</a:t>
            </a:r>
            <a:r>
              <a:rPr lang="en-GB" dirty="0"/>
              <a:t> 0xc44370819cb3b7b57b2aa7edf550a9a5410c234d27aff497458bbbfec8b6a327, 0x52a1a3e222cd89cbd2764b69bd9b0ea5c4fd6ca28861e1f2140eeff9c2e76487</a:t>
            </a:r>
          </a:p>
          <a:p>
            <a:endParaRPr kumimoji="0" lang="en-GB" sz="1800" b="0" i="0" u="none" strike="noStrike" cap="none" spc="0" normalizeH="0" baseline="0" dirty="0">
              <a:ln>
                <a:noFill/>
              </a:ln>
              <a:solidFill>
                <a:srgbClr val="000000"/>
              </a:solidFill>
              <a:effectLst/>
              <a:uFillTx/>
              <a:latin typeface="+mn-lt"/>
              <a:ea typeface="+mn-ea"/>
              <a:cs typeface="+mn-cs"/>
              <a:sym typeface="Calibri"/>
            </a:endParaRPr>
          </a:p>
          <a:p>
            <a:r>
              <a:rPr lang="en-US" b="1" dirty="0"/>
              <a:t>G: </a:t>
            </a:r>
            <a:r>
              <a:rPr lang="en-US" dirty="0"/>
              <a:t>(5066263022277343669578718895168534326250603453777594175500187360389116729240L, 32670510020758816978083085130507043184471273380659243275938904335757337482424L)</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a:extLst>
              <a:ext uri="{FF2B5EF4-FFF2-40B4-BE49-F238E27FC236}">
                <a16:creationId xmlns:a16="http://schemas.microsoft.com/office/drawing/2014/main" id="{12869154-C452-B645-8707-2B11D2243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400" y="1825625"/>
            <a:ext cx="8648700" cy="5029200"/>
          </a:xfrm>
          <a:prstGeom prst="rect">
            <a:avLst/>
          </a:prstGeom>
        </p:spPr>
      </p:pic>
      <p:sp>
        <p:nvSpPr>
          <p:cNvPr id="3" name="AutoShape 2" descr="https://asecuritysite.com/log/svg/92ed47c4-2051-4f72-bb6e-7acf4c7d379f.svg">
            <a:extLst>
              <a:ext uri="{FF2B5EF4-FFF2-40B4-BE49-F238E27FC236}">
                <a16:creationId xmlns:a16="http://schemas.microsoft.com/office/drawing/2014/main" id="{66664792-4813-FD4A-8FF4-AA5A886ED01B}"/>
              </a:ext>
            </a:extLst>
          </p:cNvPr>
          <p:cNvSpPr>
            <a:spLocks noChangeAspect="1" noChangeArrowheads="1"/>
          </p:cNvSpPr>
          <p:nvPr/>
        </p:nvSpPr>
        <p:spPr bwMode="auto">
          <a:xfrm>
            <a:off x="2921000" y="254000"/>
            <a:ext cx="6350000" cy="635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hape 345">
            <a:extLst>
              <a:ext uri="{FF2B5EF4-FFF2-40B4-BE49-F238E27FC236}">
                <a16:creationId xmlns:a16="http://schemas.microsoft.com/office/drawing/2014/main" id="{CC6EAD39-179F-D943-AFA2-7B9C8352D76A}"/>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a:t>
            </a:r>
            <a:endParaRPr lang="en-US" sz="4000" dirty="0">
              <a:solidFill>
                <a:srgbClr val="C00000"/>
              </a:solidFill>
            </a:endParaRPr>
          </a:p>
        </p:txBody>
      </p:sp>
      <p:pic>
        <p:nvPicPr>
          <p:cNvPr id="9" name="Picture 8" descr="A collage of a person with a beard&#10;&#10;Description automatically generated">
            <a:extLst>
              <a:ext uri="{FF2B5EF4-FFF2-40B4-BE49-F238E27FC236}">
                <a16:creationId xmlns:a16="http://schemas.microsoft.com/office/drawing/2014/main" id="{D0090FE4-DD86-1DFB-432C-671161B5F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855" y="1057000"/>
            <a:ext cx="7772400" cy="4260337"/>
          </a:xfrm>
          <a:prstGeom prst="rect">
            <a:avLst/>
          </a:prstGeom>
        </p:spPr>
      </p:pic>
      <p:pic>
        <p:nvPicPr>
          <p:cNvPr id="2050" name="Picture 2">
            <a:extLst>
              <a:ext uri="{FF2B5EF4-FFF2-40B4-BE49-F238E27FC236}">
                <a16:creationId xmlns:a16="http://schemas.microsoft.com/office/drawing/2014/main" id="{CF3D37F6-F2D1-C33C-A76E-C0E21CCE1F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38" y="768350"/>
            <a:ext cx="8890000" cy="5283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042E28-A914-F966-7789-7814160F0B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7234" y="2115082"/>
            <a:ext cx="8890000"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6068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anim calcmode="lin" valueType="num">
                                      <p:cBhvr additive="base">
                                        <p:cTn id="25" dur="500" fill="hold"/>
                                        <p:tgtEl>
                                          <p:spTgt spid="2050"/>
                                        </p:tgtEl>
                                        <p:attrNameLst>
                                          <p:attrName>ppt_x</p:attrName>
                                        </p:attrNameLst>
                                      </p:cBhvr>
                                      <p:tavLst>
                                        <p:tav tm="0">
                                          <p:val>
                                            <p:strVal val="#ppt_x"/>
                                          </p:val>
                                        </p:tav>
                                        <p:tav tm="100000">
                                          <p:val>
                                            <p:strVal val="#ppt_x"/>
                                          </p:val>
                                        </p:tav>
                                      </p:tavLst>
                                    </p:anim>
                                    <p:anim calcmode="lin" valueType="num">
                                      <p:cBhvr additive="base">
                                        <p:cTn id="26"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anim calcmode="lin" valueType="num">
                                      <p:cBhvr additive="base">
                                        <p:cTn id="31" dur="500" fill="hold"/>
                                        <p:tgtEl>
                                          <p:spTgt spid="2052"/>
                                        </p:tgtEl>
                                        <p:attrNameLst>
                                          <p:attrName>ppt_x</p:attrName>
                                        </p:attrNameLst>
                                      </p:cBhvr>
                                      <p:tavLst>
                                        <p:tav tm="0">
                                          <p:val>
                                            <p:strVal val="#ppt_x"/>
                                          </p:val>
                                        </p:tav>
                                        <p:tav tm="100000">
                                          <p:val>
                                            <p:strVal val="#ppt_x"/>
                                          </p:val>
                                        </p:tav>
                                      </p:tavLst>
                                    </p:anim>
                                    <p:anim calcmode="lin" valueType="num">
                                      <p:cBhvr additive="base">
                                        <p:cTn id="32"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645133-01F7-6E45-B8A8-D46DAB02EBCD}"/>
              </a:ext>
            </a:extLst>
          </p:cNvPr>
          <p:cNvSpPr>
            <a:spLocks noGrp="1"/>
          </p:cNvSpPr>
          <p:nvPr>
            <p:ph type="body" idx="1"/>
          </p:nvPr>
        </p:nvSpPr>
        <p:spPr>
          <a:xfrm>
            <a:off x="526656" y="1709738"/>
            <a:ext cx="5477328" cy="4351338"/>
          </a:xfrm>
        </p:spPr>
        <p:txBody>
          <a:bodyPr>
            <a:normAutofit fontScale="92500" lnSpcReduction="20000"/>
          </a:bodyPr>
          <a:lstStyle/>
          <a:p>
            <a:r>
              <a:rPr lang="en-GB" dirty="0"/>
              <a:t>A:  0</a:t>
            </a:r>
          </a:p>
          <a:p>
            <a:r>
              <a:rPr lang="en-GB" dirty="0"/>
              <a:t>B:  7</a:t>
            </a:r>
          </a:p>
          <a:p>
            <a:r>
              <a:rPr lang="en-GB" dirty="0"/>
              <a:t>Prime number:		37</a:t>
            </a:r>
          </a:p>
          <a:p>
            <a:r>
              <a:rPr lang="en-GB" dirty="0"/>
              <a:t>Elliptic curve is:		y</a:t>
            </a:r>
            <a:r>
              <a:rPr lang="en-GB" baseline="30000" dirty="0"/>
              <a:t>2</a:t>
            </a:r>
            <a:r>
              <a:rPr lang="en-GB" dirty="0"/>
              <a:t>=x</a:t>
            </a:r>
            <a:r>
              <a:rPr lang="en-GB" baseline="30000" dirty="0"/>
              <a:t>3</a:t>
            </a:r>
            <a:r>
              <a:rPr lang="en-GB" dirty="0"/>
              <a:t>+ 7</a:t>
            </a:r>
          </a:p>
          <a:p>
            <a:r>
              <a:rPr lang="en-GB" dirty="0"/>
              <a:t>Finding the first 20 points</a:t>
            </a:r>
          </a:p>
          <a:p>
            <a:endParaRPr lang="en-GB" dirty="0"/>
          </a:p>
          <a:p>
            <a:r>
              <a:rPr lang="en-GB" dirty="0"/>
              <a:t>( 3 , 16 ) ( 4 , 16 ) ( 5 , 13 ) ( 6 , 1 ) ( 8 , 1 ) ( 9 , 12 ) ( 12 , 12 ) ( 13 , 13 ) ( 16 , 12 ) ( 17 , 6 ) ( 18 , 17 ) ( 19 , 13 ) ( 22 , 6 ) ( 23 , 1 ) ( 24 , 17 ) ( 30 , 16 ) ( 32 , 17 ) ( 35 , 6 ) ( 37 , 9 ) ( 40 , 16 ) ( 41 , 16 ) [</a:t>
            </a:r>
            <a:r>
              <a:rPr lang="en-GB" dirty="0">
                <a:hlinkClick r:id="rId2"/>
              </a:rPr>
              <a:t>Link</a:t>
            </a:r>
            <a:r>
              <a:rPr lang="en-GB" dirty="0"/>
              <a:t>]</a:t>
            </a:r>
            <a:endParaRPr lang="en-US" dirty="0"/>
          </a:p>
        </p:txBody>
      </p:sp>
      <p:pic>
        <p:nvPicPr>
          <p:cNvPr id="2050" name="Picture 2" descr="https://asecuritysite.com/log/svg/880b8dfd-18f6-40e4-9c09-a1a9ad30074c.png">
            <a:extLst>
              <a:ext uri="{FF2B5EF4-FFF2-40B4-BE49-F238E27FC236}">
                <a16:creationId xmlns:a16="http://schemas.microsoft.com/office/drawing/2014/main" id="{AB834834-807D-E243-B455-B4BE2FCC3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790" y="866267"/>
            <a:ext cx="6589004" cy="494175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AC6F25D-7ED8-ED4B-AE45-BC1A79593649}"/>
              </a:ext>
            </a:extLst>
          </p:cNvPr>
          <p:cNvSpPr>
            <a:spLocks noGrp="1"/>
          </p:cNvSpPr>
          <p:nvPr>
            <p:ph type="title"/>
          </p:nvPr>
        </p:nvSpPr>
        <p:spPr/>
        <p:txBody>
          <a:bodyPr/>
          <a:lstStyle/>
          <a:p>
            <a:r>
              <a:rPr lang="en-US" sz="3600" b="1" dirty="0">
                <a:solidFill>
                  <a:srgbClr val="C00000"/>
                </a:solidFill>
              </a:rPr>
              <a:t>Elliptic Curve</a:t>
            </a:r>
            <a:endParaRPr lang="en-US" dirty="0"/>
          </a:p>
        </p:txBody>
      </p:sp>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endParaRPr lang="en-US" sz="4000" dirty="0">
              <a:solidFill>
                <a:srgbClr val="C00000"/>
              </a:solidFill>
            </a:endParaRPr>
          </a:p>
        </p:txBody>
      </p:sp>
      <p:sp>
        <p:nvSpPr>
          <p:cNvPr id="4" name="TextBox 3">
            <a:extLst>
              <a:ext uri="{FF2B5EF4-FFF2-40B4-BE49-F238E27FC236}">
                <a16:creationId xmlns:a16="http://schemas.microsoft.com/office/drawing/2014/main" id="{D2DC5F9E-194A-E403-ECC9-E4B50033E133}"/>
              </a:ext>
            </a:extLst>
          </p:cNvPr>
          <p:cNvSpPr txBox="1"/>
          <p:nvPr/>
        </p:nvSpPr>
        <p:spPr>
          <a:xfrm>
            <a:off x="526656" y="6256378"/>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https://asecuritysite.com/ecc/ecc_pointsv</a:t>
            </a:r>
            <a:r>
              <a:rPr lang="en-US" dirty="0"/>
              <a:t> </a:t>
            </a:r>
          </a:p>
        </p:txBody>
      </p:sp>
    </p:spTree>
    <p:extLst>
      <p:ext uri="{BB962C8B-B14F-4D97-AF65-F5344CB8AC3E}">
        <p14:creationId xmlns:p14="http://schemas.microsoft.com/office/powerpoint/2010/main" val="130765353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Elliptic Curve Types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3"/>
              </a:rPr>
              <a:t>https://</a:t>
            </a:r>
            <a:r>
              <a:rPr lang="en-US" dirty="0" err="1">
                <a:hlinkClick r:id="rId3"/>
              </a:rPr>
              <a:t>asecuritysite.com</a:t>
            </a:r>
            <a:r>
              <a:rPr lang="en-US" dirty="0">
                <a:hlinkClick r:id="rId3"/>
              </a:rPr>
              <a:t>/</a:t>
            </a:r>
            <a:r>
              <a:rPr lang="en-US" dirty="0" err="1">
                <a:hlinkClick r:id="rId3"/>
              </a:rPr>
              <a:t>ecc</a:t>
            </a:r>
            <a:r>
              <a:rPr lang="en-US" dirty="0">
                <a:hlinkClick r:id="rId3"/>
              </a:rPr>
              <a:t>/</a:t>
            </a:r>
            <a:r>
              <a:rPr lang="en-US" dirty="0" err="1">
                <a:hlinkClick r:id="rId3"/>
              </a:rPr>
              <a:t>ecc_types</a:t>
            </a:r>
            <a:endParaRPr lang="en-US" dirty="0"/>
          </a:p>
        </p:txBody>
      </p:sp>
      <p:pic>
        <p:nvPicPr>
          <p:cNvPr id="40964" name="Picture 4">
            <a:extLst>
              <a:ext uri="{FF2B5EF4-FFF2-40B4-BE49-F238E27FC236}">
                <a16:creationId xmlns:a16="http://schemas.microsoft.com/office/drawing/2014/main" id="{05A7F299-241E-CA48-99BC-3FBA7DB3C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14425"/>
            <a:ext cx="12192000" cy="4627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14140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Elliptic Curve Types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41986" name="Picture 2">
            <a:extLst>
              <a:ext uri="{FF2B5EF4-FFF2-40B4-BE49-F238E27FC236}">
                <a16:creationId xmlns:a16="http://schemas.microsoft.com/office/drawing/2014/main" id="{B54E7A71-377C-9644-96D3-523B31BB1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1910"/>
            <a:ext cx="11277600" cy="530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4597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04A39-A67D-269F-5BC5-E56DC3FB421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0AB4B2B-2234-E052-44A9-2C478BBF952C}"/>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46C8AC1D-9206-5B29-BF88-C4E580F1A251}"/>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Encoding</a:t>
            </a:r>
            <a:endParaRPr sz="4000" dirty="0">
              <a:solidFill>
                <a:srgbClr val="C00000"/>
              </a:solidFill>
            </a:endParaRPr>
          </a:p>
        </p:txBody>
      </p:sp>
      <p:pic>
        <p:nvPicPr>
          <p:cNvPr id="2" name="Picture 1" descr="A diagram of a computer code&#10;&#10;AI-generated content may be incorrect.">
            <a:extLst>
              <a:ext uri="{FF2B5EF4-FFF2-40B4-BE49-F238E27FC236}">
                <a16:creationId xmlns:a16="http://schemas.microsoft.com/office/drawing/2014/main" id="{CF3CA6C7-7A20-9D9E-1994-33CDBB5D7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72" y="1082810"/>
            <a:ext cx="11431990" cy="4669404"/>
          </a:xfrm>
          <a:prstGeom prst="rect">
            <a:avLst/>
          </a:prstGeom>
        </p:spPr>
      </p:pic>
    </p:spTree>
    <p:extLst>
      <p:ext uri="{BB962C8B-B14F-4D97-AF65-F5344CB8AC3E}">
        <p14:creationId xmlns:p14="http://schemas.microsoft.com/office/powerpoint/2010/main" val="414072150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ECC Keys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3" name="Picture 2" descr="A screenshot of a computer code&#10;&#10;Description automatically generated">
            <a:extLst>
              <a:ext uri="{FF2B5EF4-FFF2-40B4-BE49-F238E27FC236}">
                <a16:creationId xmlns:a16="http://schemas.microsoft.com/office/drawing/2014/main" id="{1047C003-0242-D710-6768-6425A820B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150" y="771800"/>
            <a:ext cx="7772400" cy="5501170"/>
          </a:xfrm>
          <a:prstGeom prst="rect">
            <a:avLst/>
          </a:prstGeom>
        </p:spPr>
      </p:pic>
    </p:spTree>
    <p:extLst>
      <p:ext uri="{BB962C8B-B14F-4D97-AF65-F5344CB8AC3E}">
        <p14:creationId xmlns:p14="http://schemas.microsoft.com/office/powerpoint/2010/main" val="1548349348"/>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ECC Parameters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3985386" cy="369332"/>
          </a:xfrm>
          <a:prstGeom prst="rect">
            <a:avLst/>
          </a:prstGeom>
        </p:spPr>
        <p:txBody>
          <a:bodyPr wrap="none">
            <a:spAutoFit/>
          </a:bodyPr>
          <a:lstStyle/>
          <a:p>
            <a:r>
              <a:rPr lang="en-US" dirty="0">
                <a:hlinkClick r:id="rId2"/>
              </a:rPr>
              <a:t>https://</a:t>
            </a:r>
            <a:r>
              <a:rPr lang="en-US" dirty="0" err="1">
                <a:hlinkClick r:id="rId2"/>
              </a:rPr>
              <a:t>asecuritysite.com</a:t>
            </a:r>
            <a:r>
              <a:rPr lang="en-US" dirty="0">
                <a:hlinkClick r:id="rId2"/>
              </a:rPr>
              <a:t>/</a:t>
            </a:r>
            <a:r>
              <a:rPr lang="en-US" dirty="0" err="1">
                <a:hlinkClick r:id="rId2"/>
              </a:rPr>
              <a:t>ecc</a:t>
            </a:r>
            <a:r>
              <a:rPr lang="en-US" dirty="0">
                <a:hlinkClick r:id="rId2"/>
              </a:rPr>
              <a:t>/</a:t>
            </a:r>
            <a:r>
              <a:rPr lang="en-US" dirty="0" err="1">
                <a:hlinkClick r:id="rId2"/>
              </a:rPr>
              <a:t>ecc_types</a:t>
            </a:r>
            <a:endParaRPr lang="en-US" dirty="0"/>
          </a:p>
        </p:txBody>
      </p:sp>
      <p:pic>
        <p:nvPicPr>
          <p:cNvPr id="4" name="Picture 3" descr="A screenshot of a computer code&#10;&#10;Description automatically generated">
            <a:extLst>
              <a:ext uri="{FF2B5EF4-FFF2-40B4-BE49-F238E27FC236}">
                <a16:creationId xmlns:a16="http://schemas.microsoft.com/office/drawing/2014/main" id="{EE76E860-16CB-151B-8526-955157491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878" y="587539"/>
            <a:ext cx="7772400" cy="5682921"/>
          </a:xfrm>
          <a:prstGeom prst="rect">
            <a:avLst/>
          </a:prstGeom>
        </p:spPr>
      </p:pic>
    </p:spTree>
    <p:extLst>
      <p:ext uri="{BB962C8B-B14F-4D97-AF65-F5344CB8AC3E}">
        <p14:creationId xmlns:p14="http://schemas.microsoft.com/office/powerpoint/2010/main" val="65913031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Crypto – Compressed Point</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88668"/>
            <a:ext cx="4411785" cy="369332"/>
          </a:xfrm>
          <a:prstGeom prst="rect">
            <a:avLst/>
          </a:prstGeom>
        </p:spPr>
        <p:txBody>
          <a:bodyPr wrap="none">
            <a:spAutoFit/>
          </a:bodyPr>
          <a:lstStyle/>
          <a:p>
            <a:r>
              <a:rPr lang="en-US" dirty="0">
                <a:hlinkClick r:id="rId2"/>
              </a:rPr>
              <a:t>https://asecuritysite.com/ecc/js_ethereum2</a:t>
            </a:r>
            <a:r>
              <a:rPr lang="en-US" dirty="0"/>
              <a:t> </a:t>
            </a:r>
          </a:p>
        </p:txBody>
      </p:sp>
      <p:pic>
        <p:nvPicPr>
          <p:cNvPr id="3" name="Picture 2" descr="A screenshot of a computer&#10;&#10;Description automatically generated">
            <a:extLst>
              <a:ext uri="{FF2B5EF4-FFF2-40B4-BE49-F238E27FC236}">
                <a16:creationId xmlns:a16="http://schemas.microsoft.com/office/drawing/2014/main" id="{6DBCF696-BCED-9FB4-2F5C-343E1DB04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79" y="971437"/>
            <a:ext cx="9754732" cy="5093031"/>
          </a:xfrm>
          <a:prstGeom prst="rect">
            <a:avLst/>
          </a:prstGeom>
        </p:spPr>
      </p:pic>
    </p:spTree>
    <p:extLst>
      <p:ext uri="{BB962C8B-B14F-4D97-AF65-F5344CB8AC3E}">
        <p14:creationId xmlns:p14="http://schemas.microsoft.com/office/powerpoint/2010/main" val="263062215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94467"/>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 Formats</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357283" cy="369332"/>
          </a:xfrm>
          <a:prstGeom prst="rect">
            <a:avLst/>
          </a:prstGeom>
        </p:spPr>
        <p:txBody>
          <a:bodyPr wrap="none">
            <a:spAutoFit/>
          </a:bodyPr>
          <a:lstStyle/>
          <a:p>
            <a:r>
              <a:rPr lang="en-US" dirty="0">
                <a:hlinkClick r:id="rId2"/>
              </a:rPr>
              <a:t>https://asecuritysite.com/openssh/openssh</a:t>
            </a:r>
            <a:r>
              <a:rPr lang="en-US" dirty="0"/>
              <a:t> </a:t>
            </a:r>
          </a:p>
        </p:txBody>
      </p:sp>
      <p:pic>
        <p:nvPicPr>
          <p:cNvPr id="3" name="Picture 2" descr="A screenshot of a computer program&#10;&#10;Description automatically generated">
            <a:extLst>
              <a:ext uri="{FF2B5EF4-FFF2-40B4-BE49-F238E27FC236}">
                <a16:creationId xmlns:a16="http://schemas.microsoft.com/office/drawing/2014/main" id="{20C52D14-531C-D960-95FC-171C48FF3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59" y="1040935"/>
            <a:ext cx="6341955" cy="477612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DAD86F4-BD36-11EB-D041-B3970FD14A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041" y="613322"/>
            <a:ext cx="7772400" cy="4422530"/>
          </a:xfrm>
          <a:prstGeom prst="rect">
            <a:avLst/>
          </a:prstGeom>
        </p:spPr>
      </p:pic>
    </p:spTree>
    <p:extLst>
      <p:ext uri="{BB962C8B-B14F-4D97-AF65-F5344CB8AC3E}">
        <p14:creationId xmlns:p14="http://schemas.microsoft.com/office/powerpoint/2010/main" val="27084103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36049"/>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fontScale="85000" lnSpcReduction="20000"/>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Key Formats: Distinguished Encoding Rules (DER) encoding of ASN.1</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198585" cy="369332"/>
          </a:xfrm>
          <a:prstGeom prst="rect">
            <a:avLst/>
          </a:prstGeom>
        </p:spPr>
        <p:txBody>
          <a:bodyPr wrap="none">
            <a:spAutoFit/>
          </a:bodyPr>
          <a:lstStyle/>
          <a:p>
            <a:r>
              <a:rPr lang="en-US" dirty="0">
                <a:hlinkClick r:id="rId2"/>
              </a:rPr>
              <a:t>https://asecuritysite.com/digitalcert/sigs3</a:t>
            </a:r>
            <a:r>
              <a:rPr lang="en-US" dirty="0"/>
              <a:t> </a:t>
            </a:r>
          </a:p>
        </p:txBody>
      </p:sp>
      <p:pic>
        <p:nvPicPr>
          <p:cNvPr id="5" name="Picture 4" descr="A screenshot of a computer program&#10;&#10;Description automatically generated">
            <a:extLst>
              <a:ext uri="{FF2B5EF4-FFF2-40B4-BE49-F238E27FC236}">
                <a16:creationId xmlns:a16="http://schemas.microsoft.com/office/drawing/2014/main" id="{2587D62E-2501-8408-0CDD-BE889C436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09" y="881508"/>
            <a:ext cx="11046373" cy="5092367"/>
          </a:xfrm>
          <a:prstGeom prst="rect">
            <a:avLst/>
          </a:prstGeom>
        </p:spPr>
      </p:pic>
      <p:sp>
        <p:nvSpPr>
          <p:cNvPr id="9" name="TextBox 8">
            <a:extLst>
              <a:ext uri="{FF2B5EF4-FFF2-40B4-BE49-F238E27FC236}">
                <a16:creationId xmlns:a16="http://schemas.microsoft.com/office/drawing/2014/main" id="{E33DC442-0A9A-3A6F-333B-D1CCC769B2F2}"/>
              </a:ext>
            </a:extLst>
          </p:cNvPr>
          <p:cNvSpPr txBox="1"/>
          <p:nvPr/>
        </p:nvSpPr>
        <p:spPr>
          <a:xfrm>
            <a:off x="5097517" y="6267953"/>
            <a:ext cx="615906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(Abstract Syntax Notation One).</a:t>
            </a:r>
            <a:endParaRPr lang="en-US" dirty="0"/>
          </a:p>
        </p:txBody>
      </p:sp>
    </p:spTree>
    <p:extLst>
      <p:ext uri="{BB962C8B-B14F-4D97-AF65-F5344CB8AC3E}">
        <p14:creationId xmlns:p14="http://schemas.microsoft.com/office/powerpoint/2010/main" val="3562642848"/>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2F56F6A-D4DF-A241-A91C-6C99D94C2624}"/>
              </a:ext>
            </a:extLst>
          </p:cNvPr>
          <p:cNvSpPr txBox="1">
            <a:spLocks/>
          </p:cNvSpPr>
          <p:nvPr/>
        </p:nvSpPr>
        <p:spPr>
          <a:xfrm>
            <a:off x="95250" y="36049"/>
            <a:ext cx="10515600" cy="866267"/>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Object identifier (OID)</a:t>
            </a:r>
            <a:endParaRPr lang="en-US" sz="4000" dirty="0">
              <a:solidFill>
                <a:srgbClr val="C00000"/>
              </a:solidFill>
            </a:endParaRPr>
          </a:p>
        </p:txBody>
      </p:sp>
      <p:sp>
        <p:nvSpPr>
          <p:cNvPr id="6" name="Rectangle 5">
            <a:extLst>
              <a:ext uri="{FF2B5EF4-FFF2-40B4-BE49-F238E27FC236}">
                <a16:creationId xmlns:a16="http://schemas.microsoft.com/office/drawing/2014/main" id="{92FFA310-E0BA-2842-B80A-5222DF20E3B3}"/>
              </a:ext>
            </a:extLst>
          </p:cNvPr>
          <p:cNvSpPr/>
          <p:nvPr/>
        </p:nvSpPr>
        <p:spPr>
          <a:xfrm>
            <a:off x="0" y="6452619"/>
            <a:ext cx="4198585" cy="369332"/>
          </a:xfrm>
          <a:prstGeom prst="rect">
            <a:avLst/>
          </a:prstGeom>
        </p:spPr>
        <p:txBody>
          <a:bodyPr wrap="none">
            <a:spAutoFit/>
          </a:bodyPr>
          <a:lstStyle/>
          <a:p>
            <a:r>
              <a:rPr lang="en-US" dirty="0">
                <a:hlinkClick r:id="rId2"/>
              </a:rPr>
              <a:t>https://asecuritysite.com/powershell/oid</a:t>
            </a:r>
            <a:r>
              <a:rPr lang="en-US" dirty="0"/>
              <a:t> </a:t>
            </a:r>
          </a:p>
        </p:txBody>
      </p:sp>
      <p:pic>
        <p:nvPicPr>
          <p:cNvPr id="3" name="Picture 2">
            <a:extLst>
              <a:ext uri="{FF2B5EF4-FFF2-40B4-BE49-F238E27FC236}">
                <a16:creationId xmlns:a16="http://schemas.microsoft.com/office/drawing/2014/main" id="{2076F765-C63E-A567-CA1D-234D1E70B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64" y="1218463"/>
            <a:ext cx="6123490" cy="4918009"/>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5A8E46E-FD4B-76C9-CFEC-C96B38E45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748" y="974419"/>
            <a:ext cx="4248472" cy="5162053"/>
          </a:xfrm>
          <a:prstGeom prst="rect">
            <a:avLst/>
          </a:prstGeom>
        </p:spPr>
      </p:pic>
    </p:spTree>
    <p:extLst>
      <p:ext uri="{BB962C8B-B14F-4D97-AF65-F5344CB8AC3E}">
        <p14:creationId xmlns:p14="http://schemas.microsoft.com/office/powerpoint/2010/main" val="300855661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Key Ring</a:t>
            </a:r>
            <a:endParaRPr sz="4000" dirty="0">
              <a:solidFill>
                <a:srgbClr val="C00000"/>
              </a:solidFill>
            </a:endParaRPr>
          </a:p>
        </p:txBody>
      </p:sp>
      <p:pic>
        <p:nvPicPr>
          <p:cNvPr id="6" name="Picture 5">
            <a:extLst>
              <a:ext uri="{FF2B5EF4-FFF2-40B4-BE49-F238E27FC236}">
                <a16:creationId xmlns:a16="http://schemas.microsoft.com/office/drawing/2014/main" id="{76CDC0D7-E195-685D-AB27-E6A0B41CC19E}"/>
              </a:ext>
            </a:extLst>
          </p:cNvPr>
          <p:cNvPicPr>
            <a:picLocks noChangeAspect="1"/>
          </p:cNvPicPr>
          <p:nvPr/>
        </p:nvPicPr>
        <p:blipFill>
          <a:blip r:embed="rId3"/>
          <a:stretch>
            <a:fillRect/>
          </a:stretch>
        </p:blipFill>
        <p:spPr>
          <a:xfrm>
            <a:off x="943303" y="1265600"/>
            <a:ext cx="10134599" cy="5446349"/>
          </a:xfrm>
          <a:prstGeom prst="rect">
            <a:avLst/>
          </a:prstGeom>
        </p:spPr>
      </p:pic>
    </p:spTree>
    <p:extLst>
      <p:ext uri="{BB962C8B-B14F-4D97-AF65-F5344CB8AC3E}">
        <p14:creationId xmlns:p14="http://schemas.microsoft.com/office/powerpoint/2010/main" val="1336393048"/>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3D85C-FF7C-1172-06FF-284D3F3688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BEF82-CCDF-764A-ECE6-2959940D2BB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Key Exchange</a:t>
            </a:r>
            <a:endParaRPr lang="en-US" sz="5000" dirty="0">
              <a:solidFill>
                <a:srgbClr val="C00000"/>
              </a:solidFill>
            </a:endParaRPr>
          </a:p>
        </p:txBody>
      </p:sp>
      <p:sp>
        <p:nvSpPr>
          <p:cNvPr id="3" name="Subtitle 2">
            <a:extLst>
              <a:ext uri="{FF2B5EF4-FFF2-40B4-BE49-F238E27FC236}">
                <a16:creationId xmlns:a16="http://schemas.microsoft.com/office/drawing/2014/main" id="{D5EC6A32-E0DC-D9FB-132E-116843B26372}"/>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05F5682D-98D8-E744-C45E-AEBA4FF2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B2EC7173-DED1-616A-CBA0-FD8D5BED5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D57DFBB1-E8EB-2A73-C1DE-0CD8FCA94377}"/>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keyexchange</a:t>
            </a:r>
            <a:endParaRPr lang="en-US" sz="2600" b="1" dirty="0">
              <a:solidFill>
                <a:schemeClr val="bg1"/>
              </a:solidFill>
            </a:endParaRPr>
          </a:p>
        </p:txBody>
      </p:sp>
      <p:pic>
        <p:nvPicPr>
          <p:cNvPr id="7" name="Picture 6">
            <a:extLst>
              <a:ext uri="{FF2B5EF4-FFF2-40B4-BE49-F238E27FC236}">
                <a16:creationId xmlns:a16="http://schemas.microsoft.com/office/drawing/2014/main" id="{638A14D5-5956-6136-FD92-FD8D948D8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A19F5220-3543-9BFB-353F-7982D1D373BC}"/>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b="1" dirty="0">
                <a:solidFill>
                  <a:srgbClr val="C00000"/>
                </a:solidFill>
              </a:rPr>
              <a:t>Key Exchange</a:t>
            </a:r>
          </a:p>
          <a:p>
            <a:r>
              <a:rPr lang="en-US"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2888190589"/>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C76B57D7-D90E-499F-EF49-7C61FF383624}"/>
              </a:ext>
            </a:extLst>
          </p:cNvPr>
          <p:cNvSpPr>
            <a:spLocks noGrp="1"/>
          </p:cNvSpPr>
          <p:nvPr>
            <p:ph type="title"/>
          </p:nvPr>
        </p:nvSpPr>
        <p:spPr/>
        <p:txBody>
          <a:bodyPr/>
          <a:lstStyle/>
          <a:p>
            <a:pPr eaLnBrk="1" hangingPunct="1"/>
            <a:r>
              <a:rPr lang="en-GB" altLang="en-US" dirty="0"/>
              <a:t>Key Exchange Problem</a:t>
            </a:r>
          </a:p>
        </p:txBody>
      </p:sp>
      <p:pic>
        <p:nvPicPr>
          <p:cNvPr id="3" name="Content Placeholder 2" descr="A screenshot of a computer&#10;&#10;AI-generated content may be incorrect.">
            <a:extLst>
              <a:ext uri="{FF2B5EF4-FFF2-40B4-BE49-F238E27FC236}">
                <a16:creationId xmlns:a16="http://schemas.microsoft.com/office/drawing/2014/main" id="{8D4BE460-3C86-7814-5D28-E3E082431C3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1637" y="1404735"/>
            <a:ext cx="10158307" cy="4677088"/>
          </a:xfrm>
        </p:spPr>
      </p:pic>
    </p:spTree>
    <p:custDataLst>
      <p:tags r:id="rId1"/>
    </p:custData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The Diffie-Hellman Method</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8" name="Picture 7" descr="A diagram of a mathematical equation&#10;&#10;AI-generated content may be incorrect.">
            <a:extLst>
              <a:ext uri="{FF2B5EF4-FFF2-40B4-BE49-F238E27FC236}">
                <a16:creationId xmlns:a16="http://schemas.microsoft.com/office/drawing/2014/main" id="{E01B72FB-EE38-8AE3-8C6E-04667943A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10" y="1143000"/>
            <a:ext cx="10500779" cy="4885660"/>
          </a:xfrm>
          <a:prstGeom prst="rect">
            <a:avLst/>
          </a:prstGeom>
        </p:spPr>
      </p:pic>
    </p:spTree>
    <p:extLst>
      <p:ext uri="{BB962C8B-B14F-4D97-AF65-F5344CB8AC3E}">
        <p14:creationId xmlns:p14="http://schemas.microsoft.com/office/powerpoint/2010/main" val="410435339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1EBD2-02F6-F870-7617-E89D69D333D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C8580CF-7CED-4503-923F-FFE8A2998548}"/>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C449B97C-7320-0E1B-B104-FC89E28F40B2}"/>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Hexadecimal</a:t>
            </a:r>
            <a:endParaRPr sz="4000" dirty="0">
              <a:solidFill>
                <a:srgbClr val="C00000"/>
              </a:solidFill>
            </a:endParaRPr>
          </a:p>
        </p:txBody>
      </p:sp>
      <p:pic>
        <p:nvPicPr>
          <p:cNvPr id="2" name="Picture 1" descr="A screenshot of a computer&#10;&#10;AI-generated content may be incorrect.">
            <a:extLst>
              <a:ext uri="{FF2B5EF4-FFF2-40B4-BE49-F238E27FC236}">
                <a16:creationId xmlns:a16="http://schemas.microsoft.com/office/drawing/2014/main" id="{325556E7-01C9-4A9B-EC44-5F91361E5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986" y="849945"/>
            <a:ext cx="8334154" cy="6088424"/>
          </a:xfrm>
          <a:prstGeom prst="rect">
            <a:avLst/>
          </a:prstGeom>
        </p:spPr>
      </p:pic>
    </p:spTree>
    <p:extLst>
      <p:ext uri="{BB962C8B-B14F-4D97-AF65-F5344CB8AC3E}">
        <p14:creationId xmlns:p14="http://schemas.microsoft.com/office/powerpoint/2010/main" val="190563122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The Diffie-Hellman Method</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8" name="Picture 7" descr="A diagram of a algorithm&#10;&#10;AI-generated content may be incorrect.">
            <a:extLst>
              <a:ext uri="{FF2B5EF4-FFF2-40B4-BE49-F238E27FC236}">
                <a16:creationId xmlns:a16="http://schemas.microsoft.com/office/drawing/2014/main" id="{2101ECCE-7DAB-17A7-0BD6-2416D2DCF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33" y="999975"/>
            <a:ext cx="11312357" cy="5500838"/>
          </a:xfrm>
          <a:prstGeom prst="rect">
            <a:avLst/>
          </a:prstGeom>
        </p:spPr>
      </p:pic>
    </p:spTree>
    <p:extLst>
      <p:ext uri="{BB962C8B-B14F-4D97-AF65-F5344CB8AC3E}">
        <p14:creationId xmlns:p14="http://schemas.microsoft.com/office/powerpoint/2010/main" val="3204112757"/>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a:extLst>
              <a:ext uri="{FF2B5EF4-FFF2-40B4-BE49-F238E27FC236}">
                <a16:creationId xmlns:a16="http://schemas.microsoft.com/office/drawing/2014/main" id="{80BE2295-2AD7-F1F0-2FD4-C3E45BCBF8BF}"/>
              </a:ext>
            </a:extLst>
          </p:cNvPr>
          <p:cNvSpPr>
            <a:spLocks noGrp="1"/>
          </p:cNvSpPr>
          <p:nvPr>
            <p:ph idx="1"/>
          </p:nvPr>
        </p:nvSpPr>
        <p:spPr>
          <a:xfrm>
            <a:off x="935356" y="889636"/>
            <a:ext cx="6480810" cy="2680334"/>
          </a:xfrm>
        </p:spPr>
        <p:txBody>
          <a:bodyPr/>
          <a:lstStyle/>
          <a:p>
            <a:pPr marL="0" indent="0">
              <a:spcBef>
                <a:spcPct val="0"/>
              </a:spcBef>
              <a:buNone/>
            </a:pPr>
            <a:r>
              <a:rPr lang="en-US" altLang="en-US" sz="4320" dirty="0"/>
              <a:t>Y = </a:t>
            </a:r>
            <a:r>
              <a:rPr lang="en-US" altLang="en-US" sz="4320" dirty="0" err="1"/>
              <a:t>g</a:t>
            </a:r>
            <a:r>
              <a:rPr lang="en-US" altLang="en-US" sz="4320" baseline="30000" dirty="0" err="1"/>
              <a:t>x</a:t>
            </a:r>
            <a:r>
              <a:rPr lang="en-US" altLang="en-US" sz="4320" dirty="0"/>
              <a:t> (mod p)</a:t>
            </a:r>
          </a:p>
          <a:p>
            <a:pPr marL="0" indent="0">
              <a:spcBef>
                <a:spcPct val="0"/>
              </a:spcBef>
              <a:buNone/>
            </a:pPr>
            <a:endParaRPr lang="en-US" altLang="en-US" sz="4320" dirty="0"/>
          </a:p>
          <a:p>
            <a:pPr marL="0" indent="0">
              <a:spcBef>
                <a:spcPct val="0"/>
              </a:spcBef>
              <a:buNone/>
            </a:pPr>
            <a:r>
              <a:rPr lang="en-US" altLang="en-US" sz="4320" dirty="0"/>
              <a:t>Let’s try p=11</a:t>
            </a:r>
          </a:p>
        </p:txBody>
      </p:sp>
      <p:sp>
        <p:nvSpPr>
          <p:cNvPr id="36867" name="Rectangle 2">
            <a:extLst>
              <a:ext uri="{FF2B5EF4-FFF2-40B4-BE49-F238E27FC236}">
                <a16:creationId xmlns:a16="http://schemas.microsoft.com/office/drawing/2014/main" id="{7BE2199F-BDE2-EE43-7F32-6C3C26F1D8D5}"/>
              </a:ext>
            </a:extLst>
          </p:cNvPr>
          <p:cNvSpPr>
            <a:spLocks noChangeArrowheads="1"/>
          </p:cNvSpPr>
          <p:nvPr/>
        </p:nvSpPr>
        <p:spPr bwMode="auto">
          <a:xfrm>
            <a:off x="1102996" y="3078522"/>
            <a:ext cx="14209394"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6" name="Rectangle 5">
            <a:hlinkClick r:id="rId3"/>
            <a:extLst>
              <a:ext uri="{FF2B5EF4-FFF2-40B4-BE49-F238E27FC236}">
                <a16:creationId xmlns:a16="http://schemas.microsoft.com/office/drawing/2014/main" id="{32FEFB90-DD70-77E7-5E30-F794ABAE5138}"/>
              </a:ext>
            </a:extLst>
          </p:cNvPr>
          <p:cNvSpPr/>
          <p:nvPr/>
        </p:nvSpPr>
        <p:spPr>
          <a:xfrm>
            <a:off x="1257300" y="5848350"/>
            <a:ext cx="1554480" cy="691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60" dirty="0"/>
              <a:t>Picking G</a:t>
            </a:r>
          </a:p>
        </p:txBody>
      </p:sp>
      <p:pic>
        <p:nvPicPr>
          <p:cNvPr id="3" name="Picture 2" descr="A table of numbers and letters&#10;&#10;AI-generated content may be incorrect.">
            <a:extLst>
              <a:ext uri="{FF2B5EF4-FFF2-40B4-BE49-F238E27FC236}">
                <a16:creationId xmlns:a16="http://schemas.microsoft.com/office/drawing/2014/main" id="{BA2B85CA-C490-F262-CB54-F63468C239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507" y="321725"/>
            <a:ext cx="6174482" cy="6089707"/>
          </a:xfrm>
          <a:prstGeom prst="rect">
            <a:avLst/>
          </a:prstGeom>
        </p:spPr>
      </p:pic>
      <p:sp>
        <p:nvSpPr>
          <p:cNvPr id="5" name="Title 4">
            <a:extLst>
              <a:ext uri="{FF2B5EF4-FFF2-40B4-BE49-F238E27FC236}">
                <a16:creationId xmlns:a16="http://schemas.microsoft.com/office/drawing/2014/main" id="{0A3B8B44-2AD2-1517-C229-E474C0949E9A}"/>
              </a:ext>
            </a:extLst>
          </p:cNvPr>
          <p:cNvSpPr>
            <a:spLocks noGrp="1"/>
          </p:cNvSpPr>
          <p:nvPr>
            <p:ph type="title"/>
          </p:nvPr>
        </p:nvSpPr>
        <p:spPr/>
        <p:txBody>
          <a:bodyPr/>
          <a:lstStyle/>
          <a:p>
            <a:r>
              <a:rPr lang="en-US" dirty="0"/>
              <a:t>Picking g and p</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83952842-AA92-2D4F-B424-79F43070D4A9}"/>
              </a:ext>
            </a:extLst>
          </p:cNvPr>
          <p:cNvSpPr>
            <a:spLocks noGrp="1"/>
          </p:cNvSpPr>
          <p:nvPr>
            <p:ph type="title"/>
          </p:nvPr>
        </p:nvSpPr>
        <p:spPr/>
        <p:txBody>
          <a:bodyPr/>
          <a:lstStyle/>
          <a:p>
            <a:pPr eaLnBrk="1" hangingPunct="1"/>
            <a:r>
              <a:rPr lang="en-GB" altLang="en-US" dirty="0"/>
              <a:t>Eve-in-the-Middle</a:t>
            </a:r>
          </a:p>
        </p:txBody>
      </p:sp>
      <p:pic>
        <p:nvPicPr>
          <p:cNvPr id="9" name="Content Placeholder 8" descr="A screenshot of a computer&#10;&#10;AI-generated content may be incorrect.">
            <a:extLst>
              <a:ext uri="{FF2B5EF4-FFF2-40B4-BE49-F238E27FC236}">
                <a16:creationId xmlns:a16="http://schemas.microsoft.com/office/drawing/2014/main" id="{379909FE-F4C3-BE60-C344-89BC5B84299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866267"/>
            <a:ext cx="11976763" cy="5417599"/>
          </a:xfrm>
        </p:spPr>
      </p:pic>
    </p:spTree>
    <p:custDataLst>
      <p:tags r:id="rId1"/>
    </p:custData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AC14C73F-1697-A4D3-1CBD-B01A1579A123}"/>
              </a:ext>
            </a:extLst>
          </p:cNvPr>
          <p:cNvSpPr>
            <a:spLocks noGrp="1"/>
          </p:cNvSpPr>
          <p:nvPr>
            <p:ph type="title"/>
          </p:nvPr>
        </p:nvSpPr>
        <p:spPr>
          <a:xfrm>
            <a:off x="199763" y="-306704"/>
            <a:ext cx="9875521" cy="1143000"/>
          </a:xfrm>
        </p:spPr>
        <p:txBody>
          <a:bodyPr/>
          <a:lstStyle/>
          <a:p>
            <a:r>
              <a:rPr lang="en-US" altLang="en-US" sz="2400" b="1" dirty="0"/>
              <a:t>Diffie-Hellman Generation</a:t>
            </a:r>
          </a:p>
        </p:txBody>
      </p:sp>
      <p:sp>
        <p:nvSpPr>
          <p:cNvPr id="38914" name="Content Placeholder 2">
            <a:extLst>
              <a:ext uri="{FF2B5EF4-FFF2-40B4-BE49-F238E27FC236}">
                <a16:creationId xmlns:a16="http://schemas.microsoft.com/office/drawing/2014/main" id="{DD5426C0-619F-BA25-E8E6-8AB51CC3126D}"/>
              </a:ext>
            </a:extLst>
          </p:cNvPr>
          <p:cNvSpPr>
            <a:spLocks noGrp="1"/>
          </p:cNvSpPr>
          <p:nvPr>
            <p:ph idx="1"/>
          </p:nvPr>
        </p:nvSpPr>
        <p:spPr>
          <a:xfrm>
            <a:off x="8959216" y="836296"/>
            <a:ext cx="2592704" cy="4526280"/>
          </a:xfrm>
        </p:spPr>
        <p:txBody>
          <a:bodyPr/>
          <a:lstStyle/>
          <a:p>
            <a:pPr eaLnBrk="1" hangingPunct="1">
              <a:spcBef>
                <a:spcPct val="0"/>
              </a:spcBef>
            </a:pPr>
            <a:r>
              <a:rPr lang="en-US" altLang="en-US" sz="3120" b="1"/>
              <a:t>DH Group 5</a:t>
            </a:r>
            <a:r>
              <a:rPr lang="en-US" altLang="en-US" sz="3120"/>
              <a:t>: 1,536 bit prime.</a:t>
            </a:r>
          </a:p>
          <a:p>
            <a:pPr eaLnBrk="1" hangingPunct="1">
              <a:spcBef>
                <a:spcPct val="0"/>
              </a:spcBef>
            </a:pPr>
            <a:r>
              <a:rPr lang="en-US" altLang="en-US" sz="3120" b="1"/>
              <a:t>DH Group 2</a:t>
            </a:r>
            <a:r>
              <a:rPr lang="en-US" altLang="en-US" sz="3120"/>
              <a:t>: 1,024 bit prime.</a:t>
            </a:r>
          </a:p>
          <a:p>
            <a:pPr eaLnBrk="1" hangingPunct="1">
              <a:spcBef>
                <a:spcPct val="0"/>
              </a:spcBef>
            </a:pPr>
            <a:r>
              <a:rPr lang="en-US" altLang="en-US" sz="3120" b="1"/>
              <a:t>DH Group 1</a:t>
            </a:r>
            <a:r>
              <a:rPr lang="en-US" altLang="en-US" sz="3120"/>
              <a:t>: 768-bit prime.</a:t>
            </a:r>
          </a:p>
        </p:txBody>
      </p:sp>
      <p:sp>
        <p:nvSpPr>
          <p:cNvPr id="4" name="Rectangle 3">
            <a:extLst>
              <a:ext uri="{FF2B5EF4-FFF2-40B4-BE49-F238E27FC236}">
                <a16:creationId xmlns:a16="http://schemas.microsoft.com/office/drawing/2014/main" id="{E7F53D2C-6068-151B-22CA-442FED447083}"/>
              </a:ext>
            </a:extLst>
          </p:cNvPr>
          <p:cNvSpPr/>
          <p:nvPr/>
        </p:nvSpPr>
        <p:spPr>
          <a:xfrm>
            <a:off x="609600" y="577216"/>
            <a:ext cx="8349616" cy="639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160" dirty="0"/>
              <a:t>C:\&gt; </a:t>
            </a:r>
            <a:r>
              <a:rPr lang="en-GB" sz="2160" dirty="0" err="1"/>
              <a:t>openssl</a:t>
            </a:r>
            <a:r>
              <a:rPr lang="en-GB" sz="2160" dirty="0"/>
              <a:t> </a:t>
            </a:r>
            <a:r>
              <a:rPr lang="en-GB" sz="2160" dirty="0" err="1"/>
              <a:t>dhparam</a:t>
            </a:r>
            <a:r>
              <a:rPr lang="en-GB" sz="2160" dirty="0"/>
              <a:t> -out </a:t>
            </a:r>
            <a:r>
              <a:rPr lang="en-GB" sz="2160" dirty="0" err="1"/>
              <a:t>dhparams.pem</a:t>
            </a:r>
            <a:r>
              <a:rPr lang="en-GB" sz="2160" dirty="0"/>
              <a:t> 768 –text</a:t>
            </a:r>
          </a:p>
          <a:p>
            <a:pPr>
              <a:defRPr/>
            </a:pPr>
            <a:r>
              <a:rPr lang="en-GB" sz="2160" dirty="0"/>
              <a:t>C:\&gt; type </a:t>
            </a:r>
            <a:r>
              <a:rPr lang="en-GB" sz="2160" dirty="0" err="1"/>
              <a:t>dhparams.pem</a:t>
            </a:r>
            <a:endParaRPr lang="en-GB" sz="2160" dirty="0"/>
          </a:p>
          <a:p>
            <a:pPr>
              <a:defRPr/>
            </a:pPr>
            <a:r>
              <a:rPr lang="en-GB" sz="2160" dirty="0" err="1"/>
              <a:t>Diffie</a:t>
            </a:r>
            <a:r>
              <a:rPr lang="en-GB" sz="2160" dirty="0"/>
              <a:t>-Hellman-Parameters: (768 bit)</a:t>
            </a:r>
          </a:p>
          <a:p>
            <a:pPr>
              <a:defRPr/>
            </a:pPr>
            <a:r>
              <a:rPr lang="en-GB" sz="2160" dirty="0"/>
              <a:t>    prime:</a:t>
            </a:r>
          </a:p>
          <a:p>
            <a:pPr>
              <a:defRPr/>
            </a:pPr>
            <a:r>
              <a:rPr lang="en-GB" sz="2160" dirty="0"/>
              <a:t>        00:d0:37:c2:95:64:02:ea:12:2b:51:50:a2:84:6c:</a:t>
            </a:r>
          </a:p>
          <a:p>
            <a:pPr>
              <a:defRPr/>
            </a:pPr>
            <a:r>
              <a:rPr lang="en-GB" sz="2160" dirty="0"/>
              <a:t>        71:6a:3e:2c:a9:80:e2:65:b2:a5:ee:77:26:22:31:</a:t>
            </a:r>
          </a:p>
          <a:p>
            <a:pPr>
              <a:defRPr/>
            </a:pPr>
            <a:r>
              <a:rPr lang="en-GB" sz="2160" dirty="0"/>
              <a:t>        66:9e:fc:c8:09:94:e8:9d:f4:cd:bf:d2:37:b2:fb:</a:t>
            </a:r>
          </a:p>
          <a:p>
            <a:pPr>
              <a:defRPr/>
            </a:pPr>
            <a:r>
              <a:rPr lang="en-GB" sz="2160" dirty="0"/>
              <a:t>        b8:38:2c:87:28:38:dc:95:24:73:06:d3:d9:1f:af:</a:t>
            </a:r>
          </a:p>
          <a:p>
            <a:pPr>
              <a:defRPr/>
            </a:pPr>
            <a:r>
              <a:rPr lang="en-GB" sz="2160" dirty="0"/>
              <a:t>        78:01:10:6a:7e:56:4e:7b:ee:b4:8d:6b:4d:b5:9b:</a:t>
            </a:r>
          </a:p>
          <a:p>
            <a:pPr>
              <a:defRPr/>
            </a:pPr>
            <a:r>
              <a:rPr lang="en-GB" sz="2160" dirty="0"/>
              <a:t>        93:c6:f1:74:60:01:0d:96:7e:85:ca:b8:1f:f7:bc:</a:t>
            </a:r>
          </a:p>
          <a:p>
            <a:pPr>
              <a:defRPr/>
            </a:pPr>
            <a:r>
              <a:rPr lang="en-GB" sz="2160" dirty="0"/>
              <a:t>        43:b7:40:4d:4e:87:e3</a:t>
            </a:r>
          </a:p>
          <a:p>
            <a:pPr>
              <a:defRPr/>
            </a:pPr>
            <a:r>
              <a:rPr lang="en-GB" sz="2160" dirty="0"/>
              <a:t>    generator: 2 (0x2)</a:t>
            </a:r>
          </a:p>
          <a:p>
            <a:pPr>
              <a:defRPr/>
            </a:pPr>
            <a:r>
              <a:rPr lang="en-GB" sz="2160" dirty="0"/>
              <a:t>-----BEGIN DH PARAMETERS-----</a:t>
            </a:r>
          </a:p>
          <a:p>
            <a:pPr>
              <a:defRPr/>
            </a:pPr>
            <a:r>
              <a:rPr lang="en-GB" sz="2160" dirty="0"/>
              <a:t>MGYCYQDQN8KVZALqEitRUKKEbHFqPiypgOJlsqXudyYiMWae/MgJlOid9M2/0jey</a:t>
            </a:r>
          </a:p>
          <a:p>
            <a:pPr>
              <a:defRPr/>
            </a:pPr>
            <a:r>
              <a:rPr lang="en-GB" sz="2160" dirty="0"/>
              <a:t>+7g4LIcoONyVJHMG09kfr3gBEGp+Vk577rSNa021m5PG8XRgAQ2WfoXKuB/3vEO3</a:t>
            </a:r>
          </a:p>
          <a:p>
            <a:pPr>
              <a:defRPr/>
            </a:pPr>
            <a:r>
              <a:rPr lang="en-GB" sz="2160" dirty="0"/>
              <a:t>QE1Oh+MCAQI=</a:t>
            </a:r>
          </a:p>
          <a:p>
            <a:pPr>
              <a:defRPr/>
            </a:pPr>
            <a:r>
              <a:rPr lang="en-GB" sz="2160" dirty="0"/>
              <a:t>-----END DH PARAMETERS-----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34A87641-A846-874A-715A-F960B164600D}"/>
              </a:ext>
            </a:extLst>
          </p:cNvPr>
          <p:cNvSpPr>
            <a:spLocks noGrp="1"/>
          </p:cNvSpPr>
          <p:nvPr>
            <p:ph type="title"/>
          </p:nvPr>
        </p:nvSpPr>
        <p:spPr/>
        <p:txBody>
          <a:bodyPr/>
          <a:lstStyle/>
          <a:p>
            <a:endParaRPr lang="en-US" altLang="en-US"/>
          </a:p>
        </p:txBody>
      </p:sp>
      <p:pic>
        <p:nvPicPr>
          <p:cNvPr id="3" name="Content Placeholder 2" descr="A diagram of a diagram&#10;&#10;Description automatically generated">
            <a:extLst>
              <a:ext uri="{FF2B5EF4-FFF2-40B4-BE49-F238E27FC236}">
                <a16:creationId xmlns:a16="http://schemas.microsoft.com/office/drawing/2014/main" id="{053A9FA0-5E57-AC0F-6C47-1F08532947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625972"/>
            <a:ext cx="10515600" cy="5606055"/>
          </a:xfrm>
        </p:spPr>
      </p:pic>
      <p:sp>
        <p:nvSpPr>
          <p:cNvPr id="49155" name="Rectangle 2">
            <a:extLst>
              <a:ext uri="{FF2B5EF4-FFF2-40B4-BE49-F238E27FC236}">
                <a16:creationId xmlns:a16="http://schemas.microsoft.com/office/drawing/2014/main" id="{A790D8A8-0CF8-D5E1-9D4E-7631A9746F3D}"/>
              </a:ext>
            </a:extLst>
          </p:cNvPr>
          <p:cNvSpPr>
            <a:spLocks noChangeArrowheads="1"/>
          </p:cNvSpPr>
          <p:nvPr/>
        </p:nvSpPr>
        <p:spPr bwMode="auto">
          <a:xfrm>
            <a:off x="1343026" y="403902"/>
            <a:ext cx="1538859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49156" name="Title 1">
            <a:extLst>
              <a:ext uri="{FF2B5EF4-FFF2-40B4-BE49-F238E27FC236}">
                <a16:creationId xmlns:a16="http://schemas.microsoft.com/office/drawing/2014/main" id="{7416B380-1DEF-5D4E-E00C-B92D201E95E3}"/>
              </a:ext>
            </a:extLst>
          </p:cNvPr>
          <p:cNvSpPr txBox="1">
            <a:spLocks/>
          </p:cNvSpPr>
          <p:nvPr/>
        </p:nvSpPr>
        <p:spPr bwMode="auto">
          <a:xfrm>
            <a:off x="571500" y="-245745"/>
            <a:ext cx="987552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dirty="0">
                <a:solidFill>
                  <a:srgbClr val="C00000"/>
                </a:solidFill>
              </a:rPr>
              <a:t>Elliptic Curve Diffie Hellman</a:t>
            </a:r>
          </a:p>
        </p:txBody>
      </p:sp>
      <p:sp>
        <p:nvSpPr>
          <p:cNvPr id="2" name="TextBox 1">
            <a:extLst>
              <a:ext uri="{FF2B5EF4-FFF2-40B4-BE49-F238E27FC236}">
                <a16:creationId xmlns:a16="http://schemas.microsoft.com/office/drawing/2014/main" id="{99321C9B-7B3B-2978-AE69-E898F27B6A63}"/>
              </a:ext>
            </a:extLst>
          </p:cNvPr>
          <p:cNvSpPr txBox="1"/>
          <p:nvPr/>
        </p:nvSpPr>
        <p:spPr>
          <a:xfrm>
            <a:off x="2259724" y="6454098"/>
            <a:ext cx="69611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Common curves: </a:t>
            </a:r>
            <a:r>
              <a:rPr kumimoji="0" lang="en-US" sz="1800" b="1" i="0" u="none" strike="noStrike" cap="none" spc="0" normalizeH="0" baseline="0" dirty="0">
                <a:ln>
                  <a:noFill/>
                </a:ln>
                <a:solidFill>
                  <a:srgbClr val="000000"/>
                </a:solidFill>
                <a:effectLst/>
                <a:uFillTx/>
                <a:latin typeface="+mn-lt"/>
                <a:ea typeface="+mn-ea"/>
                <a:cs typeface="+mn-cs"/>
                <a:sym typeface="Calibri"/>
              </a:rPr>
              <a:t>secp256r1</a:t>
            </a:r>
            <a:r>
              <a:rPr kumimoji="0" lang="en-US" sz="1800" b="0" i="0" u="none" strike="noStrike" cap="none" spc="0" normalizeH="0" baseline="0" dirty="0">
                <a:ln>
                  <a:noFill/>
                </a:ln>
                <a:solidFill>
                  <a:srgbClr val="000000"/>
                </a:solidFill>
                <a:effectLst/>
                <a:uFillTx/>
                <a:latin typeface="+mn-lt"/>
                <a:ea typeface="+mn-ea"/>
                <a:cs typeface="+mn-cs"/>
                <a:sym typeface="Calibri"/>
              </a:rPr>
              <a:t> (P256), secp256k1 (Bitcoin) and </a:t>
            </a:r>
            <a:r>
              <a:rPr kumimoji="0" lang="en-US" sz="1800" b="1" i="0" u="none" strike="noStrike" cap="none" spc="0" normalizeH="0" baseline="0" dirty="0">
                <a:ln>
                  <a:noFill/>
                </a:ln>
                <a:solidFill>
                  <a:srgbClr val="000000"/>
                </a:solidFill>
                <a:effectLst/>
                <a:uFillTx/>
                <a:latin typeface="+mn-lt"/>
                <a:ea typeface="+mn-ea"/>
                <a:cs typeface="+mn-cs"/>
                <a:sym typeface="Calibri"/>
              </a:rPr>
              <a:t>Curve 25519</a:t>
            </a:r>
          </a:p>
        </p:txBody>
      </p:sp>
    </p:spTree>
    <p:extLst>
      <p:ext uri="{BB962C8B-B14F-4D97-AF65-F5344CB8AC3E}">
        <p14:creationId xmlns:p14="http://schemas.microsoft.com/office/powerpoint/2010/main" val="5111689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34A87641-A846-874A-715A-F960B164600D}"/>
              </a:ext>
            </a:extLst>
          </p:cNvPr>
          <p:cNvSpPr>
            <a:spLocks noGrp="1"/>
          </p:cNvSpPr>
          <p:nvPr>
            <p:ph type="title"/>
          </p:nvPr>
        </p:nvSpPr>
        <p:spPr/>
        <p:txBody>
          <a:bodyPr/>
          <a:lstStyle/>
          <a:p>
            <a:endParaRPr lang="en-US" altLang="en-US"/>
          </a:p>
        </p:txBody>
      </p:sp>
      <p:sp>
        <p:nvSpPr>
          <p:cNvPr id="49154" name="Content Placeholder 2">
            <a:extLst>
              <a:ext uri="{FF2B5EF4-FFF2-40B4-BE49-F238E27FC236}">
                <a16:creationId xmlns:a16="http://schemas.microsoft.com/office/drawing/2014/main" id="{0C7B4745-01B4-9E98-E96C-950C4311134B}"/>
              </a:ext>
            </a:extLst>
          </p:cNvPr>
          <p:cNvSpPr>
            <a:spLocks noGrp="1"/>
          </p:cNvSpPr>
          <p:nvPr>
            <p:ph idx="1"/>
          </p:nvPr>
        </p:nvSpPr>
        <p:spPr/>
        <p:txBody>
          <a:bodyPr/>
          <a:lstStyle/>
          <a:p>
            <a:endParaRPr lang="en-US" altLang="en-US"/>
          </a:p>
        </p:txBody>
      </p:sp>
      <p:sp>
        <p:nvSpPr>
          <p:cNvPr id="49155" name="Rectangle 2">
            <a:extLst>
              <a:ext uri="{FF2B5EF4-FFF2-40B4-BE49-F238E27FC236}">
                <a16:creationId xmlns:a16="http://schemas.microsoft.com/office/drawing/2014/main" id="{A790D8A8-0CF8-D5E1-9D4E-7631A9746F3D}"/>
              </a:ext>
            </a:extLst>
          </p:cNvPr>
          <p:cNvSpPr>
            <a:spLocks noChangeArrowheads="1"/>
          </p:cNvSpPr>
          <p:nvPr/>
        </p:nvSpPr>
        <p:spPr bwMode="auto">
          <a:xfrm>
            <a:off x="1343026" y="403902"/>
            <a:ext cx="1538859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160"/>
          </a:p>
        </p:txBody>
      </p:sp>
      <p:sp>
        <p:nvSpPr>
          <p:cNvPr id="49156" name="Title 1">
            <a:extLst>
              <a:ext uri="{FF2B5EF4-FFF2-40B4-BE49-F238E27FC236}">
                <a16:creationId xmlns:a16="http://schemas.microsoft.com/office/drawing/2014/main" id="{7416B380-1DEF-5D4E-E00C-B92D201E95E3}"/>
              </a:ext>
            </a:extLst>
          </p:cNvPr>
          <p:cNvSpPr txBox="1">
            <a:spLocks/>
          </p:cNvSpPr>
          <p:nvPr/>
        </p:nvSpPr>
        <p:spPr bwMode="auto">
          <a:xfrm>
            <a:off x="571500" y="-245745"/>
            <a:ext cx="987552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solidFill>
                  <a:srgbClr val="C00000"/>
                </a:solidFill>
              </a:rPr>
              <a:t>Key Exchange with Public Key</a:t>
            </a:r>
          </a:p>
        </p:txBody>
      </p:sp>
      <p:pic>
        <p:nvPicPr>
          <p:cNvPr id="49157" name="Picture 7">
            <a:extLst>
              <a:ext uri="{FF2B5EF4-FFF2-40B4-BE49-F238E27FC236}">
                <a16:creationId xmlns:a16="http://schemas.microsoft.com/office/drawing/2014/main" id="{6673755E-08F9-78F7-8A27-BF6198FD9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50546"/>
            <a:ext cx="10972800" cy="575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A918A64E-1810-A1EB-42A1-B8F594C24857}"/>
              </a:ext>
            </a:extLst>
          </p:cNvPr>
          <p:cNvSpPr>
            <a:spLocks noGrp="1"/>
          </p:cNvSpPr>
          <p:nvPr>
            <p:ph type="title"/>
          </p:nvPr>
        </p:nvSpPr>
        <p:spPr>
          <a:xfrm>
            <a:off x="609600" y="-270510"/>
            <a:ext cx="9875520" cy="1143000"/>
          </a:xfrm>
        </p:spPr>
        <p:txBody>
          <a:bodyPr/>
          <a:lstStyle/>
          <a:p>
            <a:pPr algn="l"/>
            <a:r>
              <a:rPr lang="en-US" altLang="en-US" sz="2400" b="1"/>
              <a:t>Key Exchange</a:t>
            </a:r>
          </a:p>
        </p:txBody>
      </p:sp>
      <p:sp>
        <p:nvSpPr>
          <p:cNvPr id="22530" name="Content Placeholder 2">
            <a:extLst>
              <a:ext uri="{FF2B5EF4-FFF2-40B4-BE49-F238E27FC236}">
                <a16:creationId xmlns:a16="http://schemas.microsoft.com/office/drawing/2014/main" id="{15D4DC24-B51C-B284-C85A-02CA5C5101AD}"/>
              </a:ext>
            </a:extLst>
          </p:cNvPr>
          <p:cNvSpPr>
            <a:spLocks noGrp="1"/>
          </p:cNvSpPr>
          <p:nvPr>
            <p:ph idx="1"/>
          </p:nvPr>
        </p:nvSpPr>
        <p:spPr>
          <a:xfrm>
            <a:off x="609600" y="577216"/>
            <a:ext cx="10942320" cy="4526280"/>
          </a:xfrm>
        </p:spPr>
        <p:txBody>
          <a:bodyPr>
            <a:normAutofit fontScale="92500" lnSpcReduction="10000"/>
          </a:bodyPr>
          <a:lstStyle/>
          <a:p>
            <a:r>
              <a:rPr lang="en-US" altLang="en-US" sz="2880" b="1"/>
              <a:t>Forward secrecy</a:t>
            </a:r>
            <a:r>
              <a:rPr lang="en-US" altLang="en-US" sz="288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endParaRPr lang="en-GB" altLang="en-US" sz="2880"/>
          </a:p>
          <a:p>
            <a:r>
              <a:rPr lang="en-GB" altLang="en-US" sz="2880" b="1"/>
              <a:t>Eph</a:t>
            </a:r>
            <a:r>
              <a:rPr lang="en-US" altLang="en-US" sz="2880" b="1"/>
              <a:t>emeral</a:t>
            </a:r>
            <a:r>
              <a:rPr lang="en-US" altLang="en-US" sz="288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endParaRPr lang="en-GB" altLang="en-US" sz="2880"/>
          </a:p>
        </p:txBody>
      </p:sp>
    </p:spTree>
    <p:extLst>
      <p:ext uri="{BB962C8B-B14F-4D97-AF65-F5344CB8AC3E}">
        <p14:creationId xmlns:p14="http://schemas.microsoft.com/office/powerpoint/2010/main" val="17102402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6DD85-BB70-E145-41BC-ECA2761AE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57602-8882-773C-98B0-1C2BD50D9515}"/>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Digital Signatures</a:t>
            </a:r>
            <a:endParaRPr lang="en-US" sz="5000" dirty="0">
              <a:solidFill>
                <a:srgbClr val="C00000"/>
              </a:solidFill>
            </a:endParaRPr>
          </a:p>
        </p:txBody>
      </p:sp>
      <p:sp>
        <p:nvSpPr>
          <p:cNvPr id="3" name="Subtitle 2">
            <a:extLst>
              <a:ext uri="{FF2B5EF4-FFF2-40B4-BE49-F238E27FC236}">
                <a16:creationId xmlns:a16="http://schemas.microsoft.com/office/drawing/2014/main" id="{7D8B0277-C085-A5A0-85C6-EAE8A3CBB38D}"/>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F75E1922-1140-EA7E-93AD-3382831E4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9B5AE72B-4371-C1E7-FDBE-20619C31A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84913E6E-0609-1B1B-14F3-19F791F3F001}"/>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/signatures</a:t>
            </a:r>
          </a:p>
        </p:txBody>
      </p:sp>
      <p:pic>
        <p:nvPicPr>
          <p:cNvPr id="7" name="Picture 6">
            <a:extLst>
              <a:ext uri="{FF2B5EF4-FFF2-40B4-BE49-F238E27FC236}">
                <a16:creationId xmlns:a16="http://schemas.microsoft.com/office/drawing/2014/main" id="{729B099F-67B3-908E-E72F-6FBD93D11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388155F3-DAD5-19F8-65C6-D5F5AC5E6333}"/>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b="1" dirty="0">
                <a:solidFill>
                  <a:srgbClr val="C00000"/>
                </a:solidFill>
              </a:rPr>
              <a:t>Signatures</a:t>
            </a:r>
          </a:p>
          <a:p>
            <a:r>
              <a:rPr lang="en-US" dirty="0">
                <a:solidFill>
                  <a:srgbClr val="C00000"/>
                </a:solidFill>
              </a:rPr>
              <a:t>Digital Certificates</a:t>
            </a:r>
          </a:p>
          <a:p>
            <a:endParaRPr lang="en-US" dirty="0"/>
          </a:p>
        </p:txBody>
      </p:sp>
    </p:spTree>
    <p:extLst>
      <p:ext uri="{BB962C8B-B14F-4D97-AF65-F5344CB8AC3E}">
        <p14:creationId xmlns:p14="http://schemas.microsoft.com/office/powerpoint/2010/main" val="308298708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7" name="Picture 16" descr="A diagram of curves and signatures&#10;&#10;Description automatically generated">
            <a:extLst>
              <a:ext uri="{FF2B5EF4-FFF2-40B4-BE49-F238E27FC236}">
                <a16:creationId xmlns:a16="http://schemas.microsoft.com/office/drawing/2014/main" id="{5E9DA88C-E9C7-EF04-DF47-2721CA7CF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98" y="1550796"/>
            <a:ext cx="10173043" cy="4000635"/>
          </a:xfrm>
          <a:prstGeom prst="rect">
            <a:avLst/>
          </a:prstGeom>
        </p:spPr>
      </p:pic>
    </p:spTree>
    <p:extLst>
      <p:ext uri="{BB962C8B-B14F-4D97-AF65-F5344CB8AC3E}">
        <p14:creationId xmlns:p14="http://schemas.microsoft.com/office/powerpoint/2010/main" val="187752680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5" name="Picture 14" descr="A diagram of a public key&#10;&#10;Description automatically generated">
            <a:extLst>
              <a:ext uri="{FF2B5EF4-FFF2-40B4-BE49-F238E27FC236}">
                <a16:creationId xmlns:a16="http://schemas.microsoft.com/office/drawing/2014/main" id="{D603E67F-638C-C671-7E2C-7B6B4200C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21" y="1210899"/>
            <a:ext cx="10344808" cy="5752340"/>
          </a:xfrm>
          <a:prstGeom prst="rect">
            <a:avLst/>
          </a:prstGeom>
        </p:spPr>
      </p:pic>
    </p:spTree>
    <p:extLst>
      <p:ext uri="{BB962C8B-B14F-4D97-AF65-F5344CB8AC3E}">
        <p14:creationId xmlns:p14="http://schemas.microsoft.com/office/powerpoint/2010/main" val="162938990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79C1A-6DDF-898F-9C19-322395EA458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1FF609C-C86D-A412-AE27-C720690060ED}"/>
              </a:ext>
            </a:extLst>
          </p:cNvPr>
          <p:cNvSpPr>
            <a:spLocks noGrp="1"/>
          </p:cNvSpPr>
          <p:nvPr>
            <p:ph type="body" sz="quarter" idx="1"/>
          </p:nvPr>
        </p:nvSpPr>
        <p:spPr>
          <a:xfrm>
            <a:off x="685800" y="2070948"/>
            <a:ext cx="9144000" cy="1655763"/>
          </a:xfrm>
        </p:spPr>
        <p:txBody>
          <a:bodyPr/>
          <a:lstStyle/>
          <a:p>
            <a:endParaRPr lang="en-US" dirty="0"/>
          </a:p>
        </p:txBody>
      </p:sp>
      <p:sp>
        <p:nvSpPr>
          <p:cNvPr id="8" name="Shape 345">
            <a:extLst>
              <a:ext uri="{FF2B5EF4-FFF2-40B4-BE49-F238E27FC236}">
                <a16:creationId xmlns:a16="http://schemas.microsoft.com/office/drawing/2014/main" id="{ECCF08B0-DD0D-6B90-5B91-0A4AB0777B1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Base 64</a:t>
            </a:r>
            <a:endParaRPr sz="4000" dirty="0">
              <a:solidFill>
                <a:srgbClr val="C00000"/>
              </a:solidFill>
            </a:endParaRPr>
          </a:p>
        </p:txBody>
      </p:sp>
      <p:pic>
        <p:nvPicPr>
          <p:cNvPr id="4" name="Picture 3" descr="A screenshot of a computer code&#10;&#10;AI-generated content may be incorrect.">
            <a:extLst>
              <a:ext uri="{FF2B5EF4-FFF2-40B4-BE49-F238E27FC236}">
                <a16:creationId xmlns:a16="http://schemas.microsoft.com/office/drawing/2014/main" id="{9D19F0A0-BF90-52D2-81B9-2F8CDBBDE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26" y="1087712"/>
            <a:ext cx="9020517" cy="5483059"/>
          </a:xfrm>
          <a:prstGeom prst="rect">
            <a:avLst/>
          </a:prstGeom>
        </p:spPr>
      </p:pic>
    </p:spTree>
    <p:extLst>
      <p:ext uri="{BB962C8B-B14F-4D97-AF65-F5344CB8AC3E}">
        <p14:creationId xmlns:p14="http://schemas.microsoft.com/office/powerpoint/2010/main" val="1630220130"/>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3" name="Picture 12" descr="A screenshot of a computer&#10;&#10;Description automatically generated">
            <a:extLst>
              <a:ext uri="{FF2B5EF4-FFF2-40B4-BE49-F238E27FC236}">
                <a16:creationId xmlns:a16="http://schemas.microsoft.com/office/drawing/2014/main" id="{2A6D8121-AC68-08E7-8ACB-F0E58F9D5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02" y="1108516"/>
            <a:ext cx="7418320" cy="5749484"/>
          </a:xfrm>
          <a:prstGeom prst="rect">
            <a:avLst/>
          </a:prstGeom>
        </p:spPr>
      </p:pic>
    </p:spTree>
    <p:extLst>
      <p:ext uri="{BB962C8B-B14F-4D97-AF65-F5344CB8AC3E}">
        <p14:creationId xmlns:p14="http://schemas.microsoft.com/office/powerpoint/2010/main" val="83076575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a:t>
            </a:r>
            <a:endParaRPr sz="4000" dirty="0">
              <a:solidFill>
                <a:srgbClr val="C00000"/>
              </a:solidFill>
            </a:endParaRPr>
          </a:p>
        </p:txBody>
      </p:sp>
      <p:pic>
        <p:nvPicPr>
          <p:cNvPr id="12290" name="Picture 2">
            <a:extLst>
              <a:ext uri="{FF2B5EF4-FFF2-40B4-BE49-F238E27FC236}">
                <a16:creationId xmlns:a16="http://schemas.microsoft.com/office/drawing/2014/main" id="{69FDDF42-3589-074C-BB81-848C67642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3138"/>
            <a:ext cx="12192000" cy="4910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14274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Digital Signatures - RSA</a:t>
            </a:r>
            <a:endParaRPr sz="4000" dirty="0">
              <a:solidFill>
                <a:srgbClr val="C00000"/>
              </a:solidFill>
            </a:endParaRPr>
          </a:p>
        </p:txBody>
      </p:sp>
      <p:pic>
        <p:nvPicPr>
          <p:cNvPr id="27" name="Picture 26" descr="A diagram of a computer process&#10;&#10;Description automatically generated">
            <a:extLst>
              <a:ext uri="{FF2B5EF4-FFF2-40B4-BE49-F238E27FC236}">
                <a16:creationId xmlns:a16="http://schemas.microsoft.com/office/drawing/2014/main" id="{37EE60AD-1309-E136-ABE5-B2291540F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40" y="1379486"/>
            <a:ext cx="8909986" cy="5229402"/>
          </a:xfrm>
          <a:prstGeom prst="rect">
            <a:avLst/>
          </a:prstGeom>
        </p:spPr>
      </p:pic>
    </p:spTree>
    <p:extLst>
      <p:ext uri="{BB962C8B-B14F-4D97-AF65-F5344CB8AC3E}">
        <p14:creationId xmlns:p14="http://schemas.microsoft.com/office/powerpoint/2010/main" val="2068310989"/>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RSA Digital Signatures – PSS and PKCS1v15</a:t>
            </a:r>
            <a:endParaRPr sz="4000" dirty="0">
              <a:solidFill>
                <a:srgbClr val="C00000"/>
              </a:solidFill>
            </a:endParaRPr>
          </a:p>
        </p:txBody>
      </p:sp>
      <p:pic>
        <p:nvPicPr>
          <p:cNvPr id="4" name="Picture 3" descr="A screenshot of a computer&#10;&#10;Description automatically generated">
            <a:extLst>
              <a:ext uri="{FF2B5EF4-FFF2-40B4-BE49-F238E27FC236}">
                <a16:creationId xmlns:a16="http://schemas.microsoft.com/office/drawing/2014/main" id="{D6CA5875-A8E3-497A-FEFD-E4791E362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68" y="989057"/>
            <a:ext cx="6393055" cy="4013867"/>
          </a:xfrm>
          <a:prstGeom prst="rect">
            <a:avLst/>
          </a:prstGeom>
        </p:spPr>
      </p:pic>
      <p:sp>
        <p:nvSpPr>
          <p:cNvPr id="6" name="TextBox 5">
            <a:extLst>
              <a:ext uri="{FF2B5EF4-FFF2-40B4-BE49-F238E27FC236}">
                <a16:creationId xmlns:a16="http://schemas.microsoft.com/office/drawing/2014/main" id="{3C780DDF-F30A-0E3B-BF0B-3FF7AB8E6195}"/>
              </a:ext>
            </a:extLst>
          </p:cNvPr>
          <p:cNvSpPr txBox="1"/>
          <p:nvPr/>
        </p:nvSpPr>
        <p:spPr>
          <a:xfrm>
            <a:off x="308668" y="6368534"/>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https://asecuritysite.com/rsa/go_rsa4</a:t>
            </a:r>
            <a:r>
              <a:rPr lang="en-US" dirty="0"/>
              <a:t> </a:t>
            </a:r>
          </a:p>
        </p:txBody>
      </p:sp>
      <p:pic>
        <p:nvPicPr>
          <p:cNvPr id="9" name="Picture 8" descr="A screenshot of a computer&#10;&#10;Description automatically generated">
            <a:extLst>
              <a:ext uri="{FF2B5EF4-FFF2-40B4-BE49-F238E27FC236}">
                <a16:creationId xmlns:a16="http://schemas.microsoft.com/office/drawing/2014/main" id="{776F7877-5BC4-5586-0980-2E804E949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258" y="2139354"/>
            <a:ext cx="6433375" cy="3271486"/>
          </a:xfrm>
          <a:prstGeom prst="rect">
            <a:avLst/>
          </a:prstGeom>
        </p:spPr>
      </p:pic>
      <p:sp>
        <p:nvSpPr>
          <p:cNvPr id="11" name="TextBox 10">
            <a:extLst>
              <a:ext uri="{FF2B5EF4-FFF2-40B4-BE49-F238E27FC236}">
                <a16:creationId xmlns:a16="http://schemas.microsoft.com/office/drawing/2014/main" id="{DBBB5CDB-33F1-F54E-E0F7-CBB17AA7D39D}"/>
              </a:ext>
            </a:extLst>
          </p:cNvPr>
          <p:cNvSpPr txBox="1"/>
          <p:nvPr/>
        </p:nvSpPr>
        <p:spPr>
          <a:xfrm>
            <a:off x="4440622" y="6381225"/>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https://asecuritysite.com/rsa/go_rsa5</a:t>
            </a:r>
            <a:r>
              <a:rPr lang="en-US" dirty="0"/>
              <a:t> </a:t>
            </a:r>
          </a:p>
        </p:txBody>
      </p:sp>
    </p:spTree>
    <p:extLst>
      <p:ext uri="{BB962C8B-B14F-4D97-AF65-F5344CB8AC3E}">
        <p14:creationId xmlns:p14="http://schemas.microsoft.com/office/powerpoint/2010/main" val="4167017966"/>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blockpass id lab">
            <a:extLst>
              <a:ext uri="{FF2B5EF4-FFF2-40B4-BE49-F238E27FC236}">
                <a16:creationId xmlns:a16="http://schemas.microsoft.com/office/drawing/2014/main" id="{327B7F71-ADDE-7B43-A579-D3BE7C77B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799" y="5281879"/>
            <a:ext cx="4224042" cy="2112021"/>
          </a:xfrm>
          <a:prstGeom prst="rect">
            <a:avLst/>
          </a:prstGeom>
          <a:noFill/>
          <a:extLst>
            <a:ext uri="{909E8E84-426E-40DD-AFC4-6F175D3DCCD1}">
              <a14:hiddenFill xmlns:a14="http://schemas.microsoft.com/office/drawing/2010/main">
                <a:solidFill>
                  <a:srgbClr val="FFFFFF"/>
                </a:solidFill>
              </a14:hiddenFill>
            </a:ext>
          </a:extLst>
        </p:spPr>
      </p:pic>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ECDSA</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35842" name="Picture 2">
            <a:extLst>
              <a:ext uri="{FF2B5EF4-FFF2-40B4-BE49-F238E27FC236}">
                <a16:creationId xmlns:a16="http://schemas.microsoft.com/office/drawing/2014/main" id="{A6684D35-B66D-F544-BF29-E0973D0B8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 y="768350"/>
            <a:ext cx="12192000" cy="56594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DA9708-8C8F-74C8-C370-BFAB7D64398B}"/>
              </a:ext>
            </a:extLst>
          </p:cNvPr>
          <p:cNvSpPr txBox="1"/>
          <p:nvPr/>
        </p:nvSpPr>
        <p:spPr>
          <a:xfrm>
            <a:off x="738351" y="6227524"/>
            <a:ext cx="662677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5"/>
              </a:rPr>
              <a:t>https://asecuritysite.com/ecdsa/ecdsa3</a:t>
            </a:r>
            <a:r>
              <a:rPr lang="en-US" dirty="0"/>
              <a:t> </a:t>
            </a:r>
          </a:p>
        </p:txBody>
      </p:sp>
    </p:spTree>
    <p:extLst>
      <p:ext uri="{BB962C8B-B14F-4D97-AF65-F5344CB8AC3E}">
        <p14:creationId xmlns:p14="http://schemas.microsoft.com/office/powerpoint/2010/main" val="1527400466"/>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a:solidFill>
                  <a:srgbClr val="C00000"/>
                </a:solidFill>
              </a:rPr>
              <a:t>ECDSA: Leak of nonce</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pic>
        <p:nvPicPr>
          <p:cNvPr id="3" name="Picture 2" descr="A screenshot of a computer program&#10;&#10;Description automatically generated">
            <a:extLst>
              <a:ext uri="{FF2B5EF4-FFF2-40B4-BE49-F238E27FC236}">
                <a16:creationId xmlns:a16="http://schemas.microsoft.com/office/drawing/2014/main" id="{812B9E00-AFBA-4FC5-3146-A3D2C240B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760" y="1267888"/>
            <a:ext cx="11049327" cy="4512801"/>
          </a:xfrm>
          <a:prstGeom prst="rect">
            <a:avLst/>
          </a:prstGeom>
        </p:spPr>
      </p:pic>
      <p:sp>
        <p:nvSpPr>
          <p:cNvPr id="6" name="TextBox 5">
            <a:extLst>
              <a:ext uri="{FF2B5EF4-FFF2-40B4-BE49-F238E27FC236}">
                <a16:creationId xmlns:a16="http://schemas.microsoft.com/office/drawing/2014/main" id="{25043EBE-75AA-CBE0-7C4A-672E0F8D1DF1}"/>
              </a:ext>
            </a:extLst>
          </p:cNvPr>
          <p:cNvSpPr txBox="1"/>
          <p:nvPr/>
        </p:nvSpPr>
        <p:spPr>
          <a:xfrm>
            <a:off x="736760" y="6280227"/>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https://asecuritysite.com/cracking/ecd2</a:t>
            </a:r>
            <a:r>
              <a:rPr lang="en-US" dirty="0"/>
              <a:t> </a:t>
            </a:r>
          </a:p>
        </p:txBody>
      </p:sp>
    </p:spTree>
    <p:extLst>
      <p:ext uri="{BB962C8B-B14F-4D97-AF65-F5344CB8AC3E}">
        <p14:creationId xmlns:p14="http://schemas.microsoft.com/office/powerpoint/2010/main" val="1722899068"/>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blockpass id lab">
            <a:extLst>
              <a:ext uri="{FF2B5EF4-FFF2-40B4-BE49-F238E27FC236}">
                <a16:creationId xmlns:a16="http://schemas.microsoft.com/office/drawing/2014/main" id="{327B7F71-ADDE-7B43-A579-D3BE7C77B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799" y="5281879"/>
            <a:ext cx="4224042" cy="2112021"/>
          </a:xfrm>
          <a:prstGeom prst="rect">
            <a:avLst/>
          </a:prstGeom>
          <a:noFill/>
          <a:extLst>
            <a:ext uri="{909E8E84-426E-40DD-AFC4-6F175D3DCCD1}">
              <a14:hiddenFill xmlns:a14="http://schemas.microsoft.com/office/drawing/2010/main">
                <a:solidFill>
                  <a:srgbClr val="FFFFFF"/>
                </a:solidFill>
              </a14:hiddenFill>
            </a:ext>
          </a:extLst>
        </p:spPr>
      </p:pic>
      <p:sp>
        <p:nvSpPr>
          <p:cNvPr id="7" name="Shape 345">
            <a:extLst>
              <a:ext uri="{FF2B5EF4-FFF2-40B4-BE49-F238E27FC236}">
                <a16:creationId xmlns:a16="http://schemas.microsoft.com/office/drawing/2014/main" id="{D0699BEC-477C-0F4B-8857-E5ADA610DD92}"/>
              </a:ext>
            </a:extLst>
          </p:cNvPr>
          <p:cNvSpPr txBox="1">
            <a:spLocks/>
          </p:cNvSpPr>
          <p:nvPr/>
        </p:nvSpPr>
        <p:spPr>
          <a:xfrm>
            <a:off x="0" y="-97917"/>
            <a:ext cx="10515600" cy="866267"/>
          </a:xfrm>
          <a:prstGeom prst="rect">
            <a:avLst/>
          </a:prstGeom>
          <a:ln w="12700">
            <a:miter lim="400000"/>
          </a:ln>
          <a:extLst>
            <a:ext uri="{C572A759-6A51-4108-AA02-DFA0A04FC94B}">
              <ma14:wrappingTextBoxFlag xmlns="" xmlns:ma14="http://schemas.microsoft.com/office/mac/drawingml/2011/main" val="1"/>
            </a:ext>
          </a:extLst>
        </p:spPr>
        <p:txBody>
          <a:bodyPr lIns="45719" rIns="45719" anchor="b">
            <a:normAutofit/>
          </a:bodyPr>
          <a:lstStyle>
            <a:lvl1pPr marL="0" marR="0" indent="0" algn="l" defTabSz="914400" rtl="0" latinLnBrk="0">
              <a:lnSpc>
                <a:spcPct val="90000"/>
              </a:lnSpc>
              <a:spcBef>
                <a:spcPts val="0"/>
              </a:spcBef>
              <a:spcAft>
                <a:spcPts val="0"/>
              </a:spcAft>
              <a:buClrTx/>
              <a:buSzTx/>
              <a:buFontTx/>
              <a:buNone/>
              <a:tabLst/>
              <a:defRPr sz="60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3600" b="0" i="0" u="none" strike="noStrike" cap="none" spc="0" baseline="0">
                <a:ln>
                  <a:noFill/>
                </a:ln>
                <a:solidFill>
                  <a:srgbClr val="C00000"/>
                </a:solidFill>
                <a:uFillTx/>
                <a:latin typeface="Calibri Light"/>
                <a:ea typeface="Calibri Light"/>
                <a:cs typeface="Calibri Light"/>
                <a:sym typeface="Calibri Light"/>
              </a:defRPr>
            </a:lvl9pPr>
          </a:lstStyle>
          <a:p>
            <a:pPr hangingPunct="1"/>
            <a:r>
              <a:rPr lang="en-US" sz="4000" b="1" dirty="0" err="1">
                <a:solidFill>
                  <a:srgbClr val="C00000"/>
                </a:solidFill>
              </a:rPr>
              <a:t>EdDSA</a:t>
            </a:r>
            <a:endParaRPr lang="en-US" sz="4000" dirty="0">
              <a:solidFill>
                <a:srgbClr val="C00000"/>
              </a:solidFill>
            </a:endParaRPr>
          </a:p>
        </p:txBody>
      </p:sp>
      <p:sp>
        <p:nvSpPr>
          <p:cNvPr id="4" name="Text Placeholder 3">
            <a:extLst>
              <a:ext uri="{FF2B5EF4-FFF2-40B4-BE49-F238E27FC236}">
                <a16:creationId xmlns:a16="http://schemas.microsoft.com/office/drawing/2014/main" id="{3C56B0C0-75ED-304E-B6D6-B404D16977C2}"/>
              </a:ext>
            </a:extLst>
          </p:cNvPr>
          <p:cNvSpPr>
            <a:spLocks noGrp="1"/>
          </p:cNvSpPr>
          <p:nvPr>
            <p:ph type="body" sz="quarter" idx="1"/>
          </p:nvPr>
        </p:nvSpPr>
        <p:spPr/>
        <p:txBody>
          <a:bodyPr/>
          <a:lstStyle/>
          <a:p>
            <a:endParaRPr lang="en-US"/>
          </a:p>
        </p:txBody>
      </p:sp>
      <p:sp>
        <p:nvSpPr>
          <p:cNvPr id="5" name="Rectangle 4">
            <a:hlinkClick r:id="rId4"/>
            <a:extLst>
              <a:ext uri="{FF2B5EF4-FFF2-40B4-BE49-F238E27FC236}">
                <a16:creationId xmlns:a16="http://schemas.microsoft.com/office/drawing/2014/main" id="{37E89EA0-F492-ED47-BAEB-2B51D829682D}"/>
              </a:ext>
            </a:extLst>
          </p:cNvPr>
          <p:cNvSpPr/>
          <p:nvPr/>
        </p:nvSpPr>
        <p:spPr>
          <a:xfrm>
            <a:off x="80970" y="6530736"/>
            <a:ext cx="4185761" cy="369332"/>
          </a:xfrm>
          <a:prstGeom prst="rect">
            <a:avLst/>
          </a:prstGeom>
        </p:spPr>
        <p:txBody>
          <a:bodyPr wrap="none">
            <a:spAutoFit/>
          </a:bodyPr>
          <a:lstStyle/>
          <a:p>
            <a:r>
              <a:rPr lang="en-US" dirty="0">
                <a:hlinkClick r:id="rId4"/>
              </a:rPr>
              <a:t>https://</a:t>
            </a:r>
            <a:r>
              <a:rPr lang="en-US" dirty="0" err="1">
                <a:hlinkClick r:id="rId4"/>
              </a:rPr>
              <a:t>asecuritysite.com</a:t>
            </a:r>
            <a:r>
              <a:rPr lang="en-US" dirty="0">
                <a:hlinkClick r:id="rId4"/>
              </a:rPr>
              <a:t>/</a:t>
            </a:r>
            <a:r>
              <a:rPr lang="en-US" dirty="0" err="1">
                <a:hlinkClick r:id="rId4"/>
              </a:rPr>
              <a:t>golang</a:t>
            </a:r>
            <a:r>
              <a:rPr lang="en-US" dirty="0">
                <a:hlinkClick r:id="rId4"/>
              </a:rPr>
              <a:t>/</a:t>
            </a:r>
            <a:r>
              <a:rPr lang="en-US" dirty="0" err="1">
                <a:hlinkClick r:id="rId4"/>
              </a:rPr>
              <a:t>ecdsa_rs</a:t>
            </a:r>
            <a:endParaRPr lang="en-US" dirty="0"/>
          </a:p>
        </p:txBody>
      </p:sp>
      <p:sp>
        <p:nvSpPr>
          <p:cNvPr id="6" name="Rectangle 5">
            <a:extLst>
              <a:ext uri="{FF2B5EF4-FFF2-40B4-BE49-F238E27FC236}">
                <a16:creationId xmlns:a16="http://schemas.microsoft.com/office/drawing/2014/main" id="{11D77252-BDFF-C948-8069-71F8D59B3C6C}"/>
              </a:ext>
            </a:extLst>
          </p:cNvPr>
          <p:cNvSpPr/>
          <p:nvPr/>
        </p:nvSpPr>
        <p:spPr>
          <a:xfrm>
            <a:off x="80970" y="6058455"/>
            <a:ext cx="4302781" cy="369332"/>
          </a:xfrm>
          <a:prstGeom prst="rect">
            <a:avLst/>
          </a:prstGeom>
        </p:spPr>
        <p:txBody>
          <a:bodyPr wrap="none">
            <a:spAutoFit/>
          </a:bodyPr>
          <a:lstStyle/>
          <a:p>
            <a:r>
              <a:rPr lang="en-US" dirty="0">
                <a:hlinkClick r:id="rId5"/>
              </a:rPr>
              <a:t>https://</a:t>
            </a:r>
            <a:r>
              <a:rPr lang="en-US" dirty="0" err="1">
                <a:hlinkClick r:id="rId5"/>
              </a:rPr>
              <a:t>asecuritysite.com</a:t>
            </a:r>
            <a:r>
              <a:rPr lang="en-US" dirty="0">
                <a:hlinkClick r:id="rId5"/>
              </a:rPr>
              <a:t>/</a:t>
            </a:r>
            <a:r>
              <a:rPr lang="en-US" dirty="0" err="1">
                <a:hlinkClick r:id="rId5"/>
              </a:rPr>
              <a:t>golang</a:t>
            </a:r>
            <a:r>
              <a:rPr lang="en-US" dirty="0">
                <a:hlinkClick r:id="rId5"/>
              </a:rPr>
              <a:t>/ecdsa_rs2</a:t>
            </a:r>
            <a:endParaRPr lang="en-US" dirty="0"/>
          </a:p>
        </p:txBody>
      </p:sp>
      <p:pic>
        <p:nvPicPr>
          <p:cNvPr id="8" name="Picture 7" descr="A diagram of a flowchart&#10;&#10;Description automatically generated">
            <a:extLst>
              <a:ext uri="{FF2B5EF4-FFF2-40B4-BE49-F238E27FC236}">
                <a16:creationId xmlns:a16="http://schemas.microsoft.com/office/drawing/2014/main" id="{6773CFAC-AAC2-6243-B7DD-44EC23AA3F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134" y="1223151"/>
            <a:ext cx="9936978" cy="4000602"/>
          </a:xfrm>
          <a:prstGeom prst="rect">
            <a:avLst/>
          </a:prstGeom>
        </p:spPr>
      </p:pic>
    </p:spTree>
    <p:extLst>
      <p:ext uri="{BB962C8B-B14F-4D97-AF65-F5344CB8AC3E}">
        <p14:creationId xmlns:p14="http://schemas.microsoft.com/office/powerpoint/2010/main" val="2886413460"/>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128D16-9377-2049-9477-C65CCEADFFA7}"/>
              </a:ext>
            </a:extLst>
          </p:cNvPr>
          <p:cNvSpPr>
            <a:spLocks noGrp="1"/>
          </p:cNvSpPr>
          <p:nvPr>
            <p:ph type="body" sz="quarter" idx="1"/>
          </p:nvPr>
        </p:nvSpPr>
        <p:spPr/>
        <p:txBody>
          <a:bodyPr/>
          <a:lstStyle/>
          <a:p>
            <a:endParaRPr lang="en-US" dirty="0"/>
          </a:p>
        </p:txBody>
      </p:sp>
      <p:sp>
        <p:nvSpPr>
          <p:cNvPr id="8" name="Shape 345">
            <a:extLst>
              <a:ext uri="{FF2B5EF4-FFF2-40B4-BE49-F238E27FC236}">
                <a16:creationId xmlns:a16="http://schemas.microsoft.com/office/drawing/2014/main" id="{E4690FC7-F7C6-204E-8FF8-518B852D9A08}"/>
              </a:ext>
            </a:extLst>
          </p:cNvPr>
          <p:cNvSpPr>
            <a:spLocks noGrp="1"/>
          </p:cNvSpPr>
          <p:nvPr>
            <p:ph type="title"/>
          </p:nvPr>
        </p:nvSpPr>
        <p:spPr>
          <a:xfrm>
            <a:off x="0" y="-16322"/>
            <a:ext cx="10515600" cy="866267"/>
          </a:xfrm>
          <a:prstGeom prst="rect">
            <a:avLst/>
          </a:prstGeom>
        </p:spPr>
        <p:txBody>
          <a:bodyPr>
            <a:normAutofit/>
          </a:bodyPr>
          <a:lstStyle/>
          <a:p>
            <a:pPr algn="l"/>
            <a:r>
              <a:rPr lang="en-US" sz="4000" b="1" dirty="0">
                <a:solidFill>
                  <a:srgbClr val="C00000"/>
                </a:solidFill>
              </a:rPr>
              <a:t>Cloud Keys and Signatures</a:t>
            </a:r>
            <a:endParaRPr sz="4000" dirty="0">
              <a:solidFill>
                <a:srgbClr val="C00000"/>
              </a:solidFill>
            </a:endParaRPr>
          </a:p>
        </p:txBody>
      </p:sp>
      <p:sp>
        <p:nvSpPr>
          <p:cNvPr id="6" name="TextBox 5">
            <a:extLst>
              <a:ext uri="{FF2B5EF4-FFF2-40B4-BE49-F238E27FC236}">
                <a16:creationId xmlns:a16="http://schemas.microsoft.com/office/drawing/2014/main" id="{3C780DDF-F30A-0E3B-BF0B-3FF7AB8E6195}"/>
              </a:ext>
            </a:extLst>
          </p:cNvPr>
          <p:cNvSpPr txBox="1"/>
          <p:nvPr/>
        </p:nvSpPr>
        <p:spPr>
          <a:xfrm>
            <a:off x="308668" y="6368534"/>
            <a:ext cx="622737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https://asecuritysite.com/aws/lab09</a:t>
            </a:r>
            <a:r>
              <a:rPr lang="en-US" dirty="0"/>
              <a:t> </a:t>
            </a:r>
          </a:p>
        </p:txBody>
      </p:sp>
      <p:pic>
        <p:nvPicPr>
          <p:cNvPr id="1026" name="Picture 2">
            <a:extLst>
              <a:ext uri="{FF2B5EF4-FFF2-40B4-BE49-F238E27FC236}">
                <a16:creationId xmlns:a16="http://schemas.microsoft.com/office/drawing/2014/main" id="{E97166CA-88E3-4F00-AEBD-042E5FBBD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68" y="933797"/>
            <a:ext cx="5290753" cy="499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6783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5047B-145E-BF38-E677-515E2B1A28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7FB415-91AE-F954-786B-8245AC9205BE}"/>
              </a:ext>
            </a:extLst>
          </p:cNvPr>
          <p:cNvSpPr>
            <a:spLocks noGrp="1"/>
          </p:cNvSpPr>
          <p:nvPr>
            <p:ph type="ctrTitle"/>
          </p:nvPr>
        </p:nvSpPr>
        <p:spPr>
          <a:xfrm>
            <a:off x="2424112" y="-98037"/>
            <a:ext cx="7088472" cy="2387600"/>
          </a:xfrm>
        </p:spPr>
        <p:txBody>
          <a:bodyPr>
            <a:normAutofit/>
          </a:bodyPr>
          <a:lstStyle/>
          <a:p>
            <a:r>
              <a:rPr lang="en-US" b="1" dirty="0">
                <a:solidFill>
                  <a:srgbClr val="C00000"/>
                </a:solidFill>
              </a:rPr>
              <a:t>Cryptography: </a:t>
            </a:r>
            <a:br>
              <a:rPr lang="en-US" b="1" dirty="0">
                <a:solidFill>
                  <a:srgbClr val="C00000"/>
                </a:solidFill>
              </a:rPr>
            </a:br>
            <a:r>
              <a:rPr lang="en-US" dirty="0">
                <a:solidFill>
                  <a:srgbClr val="C00000"/>
                </a:solidFill>
              </a:rPr>
              <a:t>Digital Certificates</a:t>
            </a:r>
            <a:endParaRPr lang="en-US" sz="5000" dirty="0">
              <a:solidFill>
                <a:srgbClr val="C00000"/>
              </a:solidFill>
            </a:endParaRPr>
          </a:p>
        </p:txBody>
      </p:sp>
      <p:sp>
        <p:nvSpPr>
          <p:cNvPr id="3" name="Subtitle 2">
            <a:extLst>
              <a:ext uri="{FF2B5EF4-FFF2-40B4-BE49-F238E27FC236}">
                <a16:creationId xmlns:a16="http://schemas.microsoft.com/office/drawing/2014/main" id="{34B0AC1E-EFDB-5F92-318E-A2933B53D203}"/>
              </a:ext>
            </a:extLst>
          </p:cNvPr>
          <p:cNvSpPr>
            <a:spLocks noGrp="1"/>
          </p:cNvSpPr>
          <p:nvPr>
            <p:ph type="subTitle" idx="1"/>
          </p:nvPr>
        </p:nvSpPr>
        <p:spPr>
          <a:xfrm>
            <a:off x="1396348" y="2405035"/>
            <a:ext cx="9144000" cy="1655762"/>
          </a:xfrm>
        </p:spPr>
        <p:txBody>
          <a:bodyPr/>
          <a:lstStyle/>
          <a:p>
            <a:r>
              <a:rPr lang="en-US" b="1" dirty="0"/>
              <a:t>Prof Bill Buchanan OBE FRSE</a:t>
            </a:r>
          </a:p>
        </p:txBody>
      </p:sp>
      <p:pic>
        <p:nvPicPr>
          <p:cNvPr id="4" name="Picture 3">
            <a:extLst>
              <a:ext uri="{FF2B5EF4-FFF2-40B4-BE49-F238E27FC236}">
                <a16:creationId xmlns:a16="http://schemas.microsoft.com/office/drawing/2014/main" id="{D94846AC-589C-CBA8-7AAD-1ED4A4365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37" y="236098"/>
            <a:ext cx="2200275" cy="3133725"/>
          </a:xfrm>
          <a:prstGeom prst="rect">
            <a:avLst/>
          </a:prstGeom>
        </p:spPr>
      </p:pic>
      <p:pic>
        <p:nvPicPr>
          <p:cNvPr id="5" name="Picture 4">
            <a:extLst>
              <a:ext uri="{FF2B5EF4-FFF2-40B4-BE49-F238E27FC236}">
                <a16:creationId xmlns:a16="http://schemas.microsoft.com/office/drawing/2014/main" id="{E3FA05CE-7AED-1593-683E-132C170D0D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7888" y="225059"/>
            <a:ext cx="2200275" cy="3095625"/>
          </a:xfrm>
          <a:prstGeom prst="rect">
            <a:avLst/>
          </a:prstGeom>
        </p:spPr>
      </p:pic>
      <p:sp>
        <p:nvSpPr>
          <p:cNvPr id="6" name="Rectangle 5">
            <a:extLst>
              <a:ext uri="{FF2B5EF4-FFF2-40B4-BE49-F238E27FC236}">
                <a16:creationId xmlns:a16="http://schemas.microsoft.com/office/drawing/2014/main" id="{A8144619-6BD0-F75E-A068-A3EB58D5CF18}"/>
              </a:ext>
            </a:extLst>
          </p:cNvPr>
          <p:cNvSpPr/>
          <p:nvPr/>
        </p:nvSpPr>
        <p:spPr>
          <a:xfrm>
            <a:off x="3157870" y="3526065"/>
            <a:ext cx="5631378" cy="492440"/>
          </a:xfrm>
          <a:prstGeom prst="rect">
            <a:avLst/>
          </a:prstGeom>
          <a:solidFill>
            <a:srgbClr val="C00000"/>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600" b="1" dirty="0">
                <a:solidFill>
                  <a:schemeClr val="bg1"/>
                </a:solidFill>
              </a:rPr>
              <a:t>https://</a:t>
            </a:r>
            <a:r>
              <a:rPr lang="en-US" sz="2600" b="1" dirty="0" err="1">
                <a:solidFill>
                  <a:schemeClr val="bg1"/>
                </a:solidFill>
              </a:rPr>
              <a:t>asecuritysite.com</a:t>
            </a:r>
            <a:r>
              <a:rPr lang="en-US" sz="2600" b="1" dirty="0">
                <a:solidFill>
                  <a:schemeClr val="bg1"/>
                </a:solidFill>
              </a:rPr>
              <a:t>/</a:t>
            </a:r>
            <a:r>
              <a:rPr lang="en-US" sz="2600" b="1" dirty="0" err="1">
                <a:solidFill>
                  <a:schemeClr val="bg1"/>
                </a:solidFill>
              </a:rPr>
              <a:t>digitalcert</a:t>
            </a:r>
            <a:endParaRPr lang="en-US" sz="2600" b="1" dirty="0">
              <a:solidFill>
                <a:schemeClr val="bg1"/>
              </a:solidFill>
            </a:endParaRPr>
          </a:p>
        </p:txBody>
      </p:sp>
      <p:pic>
        <p:nvPicPr>
          <p:cNvPr id="7" name="Picture 6">
            <a:extLst>
              <a:ext uri="{FF2B5EF4-FFF2-40B4-BE49-F238E27FC236}">
                <a16:creationId xmlns:a16="http://schemas.microsoft.com/office/drawing/2014/main" id="{5EB7F650-FEDF-34DE-6B99-778B456B79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284" y="5466371"/>
            <a:ext cx="3466214" cy="1733107"/>
          </a:xfrm>
          <a:prstGeom prst="rect">
            <a:avLst/>
          </a:prstGeom>
        </p:spPr>
      </p:pic>
      <p:sp>
        <p:nvSpPr>
          <p:cNvPr id="8" name="TextBox 7">
            <a:extLst>
              <a:ext uri="{FF2B5EF4-FFF2-40B4-BE49-F238E27FC236}">
                <a16:creationId xmlns:a16="http://schemas.microsoft.com/office/drawing/2014/main" id="{4FEEF865-990D-5C91-B6F8-A17B7BCEAC71}"/>
              </a:ext>
            </a:extLst>
          </p:cNvPr>
          <p:cNvSpPr txBox="1"/>
          <p:nvPr/>
        </p:nvSpPr>
        <p:spPr>
          <a:xfrm>
            <a:off x="398722" y="3908511"/>
            <a:ext cx="643269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C00000"/>
                </a:solidFill>
              </a:rPr>
              <a:t>Fundamentals</a:t>
            </a:r>
          </a:p>
          <a:p>
            <a:r>
              <a:rPr lang="en-US" dirty="0">
                <a:solidFill>
                  <a:srgbClr val="C00000"/>
                </a:solidFill>
              </a:rPr>
              <a:t>Symmetric Key</a:t>
            </a:r>
          </a:p>
          <a:p>
            <a:r>
              <a:rPr lang="en-US" dirty="0">
                <a:solidFill>
                  <a:srgbClr val="C00000"/>
                </a:solidFill>
              </a:rPr>
              <a:t>Hashing</a:t>
            </a:r>
          </a:p>
          <a:p>
            <a:r>
              <a:rPr lang="en-US" dirty="0">
                <a:solidFill>
                  <a:srgbClr val="C00000"/>
                </a:solidFill>
              </a:rPr>
              <a:t>MAC</a:t>
            </a:r>
          </a:p>
          <a:p>
            <a:r>
              <a:rPr lang="en-US" dirty="0">
                <a:solidFill>
                  <a:srgbClr val="C00000"/>
                </a:solidFill>
              </a:rPr>
              <a:t>KDF</a:t>
            </a:r>
          </a:p>
          <a:p>
            <a:r>
              <a:rPr lang="en-US" dirty="0">
                <a:solidFill>
                  <a:srgbClr val="C00000"/>
                </a:solidFill>
              </a:rPr>
              <a:t>Public Key</a:t>
            </a:r>
          </a:p>
          <a:p>
            <a:r>
              <a:rPr lang="en-US" dirty="0">
                <a:solidFill>
                  <a:srgbClr val="C00000"/>
                </a:solidFill>
              </a:rPr>
              <a:t>Key Exchange</a:t>
            </a:r>
          </a:p>
          <a:p>
            <a:r>
              <a:rPr lang="en-US" dirty="0">
                <a:solidFill>
                  <a:srgbClr val="C00000"/>
                </a:solidFill>
              </a:rPr>
              <a:t>Signatures</a:t>
            </a:r>
          </a:p>
          <a:p>
            <a:r>
              <a:rPr lang="en-US" b="1" dirty="0">
                <a:solidFill>
                  <a:srgbClr val="C00000"/>
                </a:solidFill>
              </a:rPr>
              <a:t>Digital Certificates</a:t>
            </a:r>
          </a:p>
          <a:p>
            <a:endParaRPr lang="en-US" dirty="0"/>
          </a:p>
        </p:txBody>
      </p:sp>
    </p:spTree>
    <p:extLst>
      <p:ext uri="{BB962C8B-B14F-4D97-AF65-F5344CB8AC3E}">
        <p14:creationId xmlns:p14="http://schemas.microsoft.com/office/powerpoint/2010/main" val="369984147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prstGeom prst="rect">
            <a:avLst/>
          </a:prstGeom>
        </p:spPr>
        <p:txBody>
          <a:bodyPr/>
          <a:lstStyle/>
          <a:p>
            <a:r>
              <a:rPr lang="en-US" dirty="0"/>
              <a:t>Digital </a:t>
            </a:r>
            <a:r>
              <a:rPr lang="en-US" dirty="0" err="1"/>
              <a:t>Cerificates</a:t>
            </a:r>
            <a:endParaRPr dirty="0"/>
          </a:p>
        </p:txBody>
      </p:sp>
      <p:sp>
        <p:nvSpPr>
          <p:cNvPr id="132" name="Content Placeholder 2"/>
          <p:cNvSpPr txBox="1">
            <a:spLocks noGrp="1"/>
          </p:cNvSpPr>
          <p:nvPr>
            <p:ph type="body" idx="1"/>
          </p:nvPr>
        </p:nvSpPr>
        <p:spPr>
          <a:prstGeom prst="rect">
            <a:avLst/>
          </a:prstGeom>
        </p:spPr>
        <p:txBody>
          <a:bodyPr/>
          <a:lstStyle/>
          <a:p>
            <a:endParaRPr/>
          </a:p>
        </p:txBody>
      </p:sp>
      <p:pic>
        <p:nvPicPr>
          <p:cNvPr id="3" name="Picture 2" descr="A screenshot of a computer&#10;&#10;AI-generated content may be incorrect.">
            <a:extLst>
              <a:ext uri="{FF2B5EF4-FFF2-40B4-BE49-F238E27FC236}">
                <a16:creationId xmlns:a16="http://schemas.microsoft.com/office/drawing/2014/main" id="{7773AC33-F59C-B1FA-0AAE-6C9613301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788" y="1023430"/>
            <a:ext cx="8929688" cy="6176208"/>
          </a:xfrm>
          <a:prstGeom prst="rect">
            <a:avLst/>
          </a:prstGeom>
        </p:spPr>
      </p:pic>
      <p:pic>
        <p:nvPicPr>
          <p:cNvPr id="5" name="Picture 4" descr="A screenshot of a document&#10;&#10;AI-generated content may be incorrect.">
            <a:extLst>
              <a:ext uri="{FF2B5EF4-FFF2-40B4-BE49-F238E27FC236}">
                <a16:creationId xmlns:a16="http://schemas.microsoft.com/office/drawing/2014/main" id="{04B5A414-3D33-BEBD-B372-0A450E4D6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5861336" cy="6858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DELIMITERS" val="3.1"/>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4401</TotalTime>
  <Words>2713</Words>
  <Application>Microsoft Macintosh PowerPoint</Application>
  <PresentationFormat>Widescreen</PresentationFormat>
  <Paragraphs>509</Paragraphs>
  <Slides>132</Slides>
  <Notes>58</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132</vt:i4>
      </vt:variant>
    </vt:vector>
  </HeadingPairs>
  <TitlesOfParts>
    <vt:vector size="140" baseType="lpstr">
      <vt:lpstr>Arial</vt:lpstr>
      <vt:lpstr>Baskerville</vt:lpstr>
      <vt:lpstr>Calibri</vt:lpstr>
      <vt:lpstr>Calibri Light</vt:lpstr>
      <vt:lpstr>MathJax_Main</vt:lpstr>
      <vt:lpstr>MathJax_Math</vt:lpstr>
      <vt:lpstr>Times</vt:lpstr>
      <vt:lpstr>Office Theme</vt:lpstr>
      <vt:lpstr>Cryptography</vt:lpstr>
      <vt:lpstr>A Bit of History</vt:lpstr>
      <vt:lpstr>Some Actors</vt:lpstr>
      <vt:lpstr>Cryptography:  Fundamentals</vt:lpstr>
      <vt:lpstr>Encoding and Decoding</vt:lpstr>
      <vt:lpstr>Keys</vt:lpstr>
      <vt:lpstr>Encoding</vt:lpstr>
      <vt:lpstr>Hexadecimal</vt:lpstr>
      <vt:lpstr>Base 64</vt:lpstr>
      <vt:lpstr>A Basic Operation</vt:lpstr>
      <vt:lpstr>Cryptography:  Symmetric Key</vt:lpstr>
      <vt:lpstr>Symmetric Key</vt:lpstr>
      <vt:lpstr>PowerPoint Presentation</vt:lpstr>
      <vt:lpstr>PowerPoint Presentation</vt:lpstr>
      <vt:lpstr>Symmetric Key - Modes</vt:lpstr>
      <vt:lpstr>Symmetric Key – Electronic Code Code (ECB)</vt:lpstr>
      <vt:lpstr>Symmetric Key – Cipher Block Chaining (CBC)</vt:lpstr>
      <vt:lpstr>Authenticated Encryption with Additional Data (AEAD)</vt:lpstr>
      <vt:lpstr>Cryptography:  Hashing</vt:lpstr>
      <vt:lpstr>PowerPoint Presentation</vt:lpstr>
      <vt:lpstr>PowerPoint Presentation</vt:lpstr>
      <vt:lpstr>Password Hashing</vt:lpstr>
      <vt:lpstr>PowerPoint Presentation</vt:lpstr>
      <vt:lpstr>PowerPoint Presentation</vt:lpstr>
      <vt:lpstr>PowerPoint Presentation</vt:lpstr>
      <vt:lpstr>PowerPoint Presentation</vt:lpstr>
      <vt:lpstr>PowerPoint Presentation</vt:lpstr>
      <vt:lpstr>PowerPoint Presentation</vt:lpstr>
      <vt:lpstr>Hash Collisions</vt:lpstr>
      <vt:lpstr>A Real Hash Collision Due To A Flaw</vt:lpstr>
      <vt:lpstr>Hash Collision Using Birthday Attack</vt:lpstr>
      <vt:lpstr>Benchmark</vt:lpstr>
      <vt:lpstr>Hash Crackers/Bit Coin Miners</vt:lpstr>
      <vt:lpstr>PowerPoint Presentation</vt:lpstr>
      <vt:lpstr>Brute Force - How many hash codes?</vt:lpstr>
      <vt:lpstr>Cryptography:  MAC</vt:lpstr>
      <vt:lpstr>HMAC (Key Hash Message Authentication Code)</vt:lpstr>
      <vt:lpstr>HMAC (Key Hash Message Authentication Code)</vt:lpstr>
      <vt:lpstr>CMAC (Cipher MAC)</vt:lpstr>
      <vt:lpstr>ChaCha20/Poly1305</vt:lpstr>
      <vt:lpstr>PowerPoint Presentation</vt:lpstr>
      <vt:lpstr>Cryptography:  KDF </vt:lpstr>
      <vt:lpstr>PowerPoint Presentation</vt:lpstr>
      <vt:lpstr>PowerPoint Presentation</vt:lpstr>
      <vt:lpstr>HKDF (HMAC Key Derivation Function)</vt:lpstr>
      <vt:lpstr>TLS Setup of Symmetric Key</vt:lpstr>
      <vt:lpstr>Slowing down hashing</vt:lpstr>
      <vt:lpstr>PBKDF2</vt:lpstr>
      <vt:lpstr>scrypt</vt:lpstr>
      <vt:lpstr>Argon2</vt:lpstr>
      <vt:lpstr>Argon2</vt:lpstr>
      <vt:lpstr>OWASP</vt:lpstr>
      <vt:lpstr>Using a Pepper Key </vt:lpstr>
      <vt:lpstr>Using a Pepper Key  </vt:lpstr>
      <vt:lpstr>Cryptography:  Public Key</vt:lpstr>
      <vt:lpstr>Public Key</vt:lpstr>
      <vt:lpstr>Public Key</vt:lpstr>
      <vt:lpstr>Public Key</vt:lpstr>
      <vt:lpstr>RSA</vt:lpstr>
      <vt:lpstr>RSA</vt:lpstr>
      <vt:lpstr>Optimal Asymmetric Encryption Padding (OAEP) padding</vt:lpstr>
      <vt:lpstr>RSA: PKCS1v15 padding</vt:lpstr>
      <vt:lpstr>ElGamal</vt:lpstr>
      <vt:lpstr>ElGamal</vt:lpstr>
      <vt:lpstr>PowerPoint Presentation</vt:lpstr>
      <vt:lpstr>PowerPoint Presentation</vt:lpstr>
      <vt:lpstr>Elliptic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Ring</vt:lpstr>
      <vt:lpstr>Cryptography:  Key Exchange</vt:lpstr>
      <vt:lpstr>Key Exchange Problem</vt:lpstr>
      <vt:lpstr>PowerPoint Presentation</vt:lpstr>
      <vt:lpstr>PowerPoint Presentation</vt:lpstr>
      <vt:lpstr>Picking g and p</vt:lpstr>
      <vt:lpstr>Eve-in-the-Middle</vt:lpstr>
      <vt:lpstr>Diffie-Hellman Generation</vt:lpstr>
      <vt:lpstr>PowerPoint Presentation</vt:lpstr>
      <vt:lpstr>PowerPoint Presentation</vt:lpstr>
      <vt:lpstr>Key Exchange</vt:lpstr>
      <vt:lpstr>Cryptography:  Digital Signatures</vt:lpstr>
      <vt:lpstr>Digital Signatures</vt:lpstr>
      <vt:lpstr>Digital Signatures</vt:lpstr>
      <vt:lpstr>Digital Signatures</vt:lpstr>
      <vt:lpstr>Digital Signatures</vt:lpstr>
      <vt:lpstr>Digital Signatures - RSA</vt:lpstr>
      <vt:lpstr>RSA Digital Signatures – PSS and PKCS1v15</vt:lpstr>
      <vt:lpstr>PowerPoint Presentation</vt:lpstr>
      <vt:lpstr>PowerPoint Presentation</vt:lpstr>
      <vt:lpstr>PowerPoint Presentation</vt:lpstr>
      <vt:lpstr>Cloud Keys and Signatures</vt:lpstr>
      <vt:lpstr>Cryptography:  Digital Certificates</vt:lpstr>
      <vt:lpstr>Digital Cerificates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Cerificates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Cryptography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Crypto</dc:title>
  <cp:lastModifiedBy>Buchanan, Bill</cp:lastModifiedBy>
  <cp:revision>79</cp:revision>
  <cp:lastPrinted>2018-07-17T15:10:38Z</cp:lastPrinted>
  <dcterms:modified xsi:type="dcterms:W3CDTF">2025-03-19T15:26:27Z</dcterms:modified>
</cp:coreProperties>
</file>